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9" r:id="rId1"/>
    <p:sldMasterId id="2147483650" r:id="rId2"/>
  </p:sldMasterIdLst>
  <p:notesMasterIdLst>
    <p:notesMasterId r:id="rId34"/>
  </p:notesMasterIdLst>
  <p:handoutMasterIdLst>
    <p:handoutMasterId r:id="rId35"/>
  </p:handoutMasterIdLst>
  <p:sldIdLst>
    <p:sldId id="2169" r:id="rId3"/>
    <p:sldId id="2271" r:id="rId4"/>
    <p:sldId id="2120" r:id="rId5"/>
    <p:sldId id="2121" r:id="rId6"/>
    <p:sldId id="2245" r:id="rId7"/>
    <p:sldId id="2274" r:id="rId8"/>
    <p:sldId id="2285" r:id="rId9"/>
    <p:sldId id="2286" r:id="rId10"/>
    <p:sldId id="2280" r:id="rId11"/>
    <p:sldId id="2265" r:id="rId12"/>
    <p:sldId id="2248" r:id="rId13"/>
    <p:sldId id="2269" r:id="rId14"/>
    <p:sldId id="2256" r:id="rId15"/>
    <p:sldId id="2273" r:id="rId16"/>
    <p:sldId id="2194" r:id="rId17"/>
    <p:sldId id="2264" r:id="rId18"/>
    <p:sldId id="2204" r:id="rId19"/>
    <p:sldId id="2201" r:id="rId20"/>
    <p:sldId id="2198" r:id="rId21"/>
    <p:sldId id="2287" r:id="rId22"/>
    <p:sldId id="2292" r:id="rId23"/>
    <p:sldId id="2282" r:id="rId24"/>
    <p:sldId id="2293" r:id="rId25"/>
    <p:sldId id="2290" r:id="rId26"/>
    <p:sldId id="2296" r:id="rId27"/>
    <p:sldId id="2299" r:id="rId28"/>
    <p:sldId id="2295" r:id="rId29"/>
    <p:sldId id="2288" r:id="rId30"/>
    <p:sldId id="2250" r:id="rId31"/>
    <p:sldId id="2276" r:id="rId32"/>
    <p:sldId id="2294" r:id="rId3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3A36B7-FD1A-4ADE-B801-ED85CE966AD8}">
          <p14:sldIdLst>
            <p14:sldId id="2169"/>
            <p14:sldId id="2271"/>
            <p14:sldId id="2120"/>
            <p14:sldId id="2121"/>
            <p14:sldId id="2245"/>
            <p14:sldId id="2274"/>
            <p14:sldId id="2285"/>
            <p14:sldId id="2286"/>
            <p14:sldId id="2280"/>
            <p14:sldId id="2265"/>
            <p14:sldId id="2248"/>
            <p14:sldId id="2269"/>
            <p14:sldId id="2256"/>
            <p14:sldId id="2273"/>
            <p14:sldId id="2194"/>
            <p14:sldId id="2264"/>
            <p14:sldId id="2204"/>
            <p14:sldId id="2201"/>
            <p14:sldId id="2198"/>
            <p14:sldId id="2287"/>
            <p14:sldId id="2292"/>
            <p14:sldId id="2282"/>
            <p14:sldId id="2293"/>
            <p14:sldId id="2290"/>
            <p14:sldId id="2296"/>
            <p14:sldId id="2299"/>
            <p14:sldId id="2295"/>
            <p14:sldId id="2288"/>
            <p14:sldId id="2250"/>
            <p14:sldId id="2276"/>
            <p14:sldId id="2294"/>
          </p14:sldIdLst>
        </p14:section>
        <p14:section name="Untitled Section" id="{848A2CF7-9499-4843-A2F2-EAFFEB5E397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515">
          <p15:clr>
            <a:srgbClr val="A4A3A4"/>
          </p15:clr>
        </p15:guide>
        <p15:guide id="2" pos="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6D9B99"/>
    <a:srgbClr val="FFFFFF"/>
    <a:srgbClr val="F8F8F8"/>
    <a:srgbClr val="0099CC"/>
    <a:srgbClr val="0033CC"/>
    <a:srgbClr val="33CCCC"/>
    <a:srgbClr val="CC6600"/>
    <a:srgbClr val="E6FAE4"/>
    <a:srgbClr val="E7F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97" autoAdjust="0"/>
    <p:restoredTop sz="92494" autoAdjust="0"/>
  </p:normalViewPr>
  <p:slideViewPr>
    <p:cSldViewPr>
      <p:cViewPr varScale="1">
        <p:scale>
          <a:sx n="88" d="100"/>
          <a:sy n="88" d="100"/>
        </p:scale>
        <p:origin x="645" y="57"/>
      </p:cViewPr>
      <p:guideLst>
        <p:guide orient="horz" pos="3515"/>
        <p:guide pos="25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857" y="-95"/>
      </p:cViewPr>
      <p:guideLst>
        <p:guide orient="horz" pos="3025"/>
        <p:guide pos="2303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t" anchorCtr="0" compatLnSpc="1">
            <a:prstTxWarp prst="textNoShape">
              <a:avLst/>
            </a:prstTxWarp>
          </a:bodyPr>
          <a:lstStyle>
            <a:lvl1pPr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287" y="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t" anchorCtr="0" compatLnSpc="1">
            <a:prstTxWarp prst="textNoShape">
              <a:avLst/>
            </a:prstTxWarp>
          </a:bodyPr>
          <a:lstStyle>
            <a:lvl1pPr algn="r"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93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b" anchorCtr="0" compatLnSpc="1">
            <a:prstTxWarp prst="textNoShape">
              <a:avLst/>
            </a:prstTxWarp>
          </a:bodyPr>
          <a:lstStyle>
            <a:lvl1pPr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287" y="911993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b" anchorCtr="0" compatLnSpc="1">
            <a:prstTxWarp prst="textNoShape">
              <a:avLst/>
            </a:prstTxWarp>
          </a:bodyPr>
          <a:lstStyle>
            <a:lvl1pPr algn="r"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97FD0788-391D-4F04-A3C8-4126C26C6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00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t" anchorCtr="0" compatLnSpc="1">
            <a:prstTxWarp prst="textNoShape">
              <a:avLst/>
            </a:prstTxWarp>
          </a:bodyPr>
          <a:lstStyle>
            <a:lvl1pPr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287" y="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t" anchorCtr="0" compatLnSpc="1">
            <a:prstTxWarp prst="textNoShape">
              <a:avLst/>
            </a:prstTxWarp>
          </a:bodyPr>
          <a:lstStyle>
            <a:lvl1pPr algn="r"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93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b" anchorCtr="0" compatLnSpc="1">
            <a:prstTxWarp prst="textNoShape">
              <a:avLst/>
            </a:prstTxWarp>
          </a:bodyPr>
          <a:lstStyle>
            <a:lvl1pPr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287" y="9119932"/>
            <a:ext cx="3168913" cy="48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4" tIns="0" rIns="20104" bIns="0" numCol="1" anchor="b" anchorCtr="0" compatLnSpc="1">
            <a:prstTxWarp prst="textNoShape">
              <a:avLst/>
            </a:prstTxWarp>
          </a:bodyPr>
          <a:lstStyle>
            <a:lvl1pPr algn="r" defTabSz="965688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928BA2A5-F777-46A3-A55C-C6E754E06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857" y="4559967"/>
            <a:ext cx="5365487" cy="432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74" tIns="48587" rIns="97174" bIns="48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9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2063" y="720725"/>
            <a:ext cx="4795837" cy="3597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1962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2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1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8BA2A5-F777-46A3-A55C-C6E754E06BA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8BA2A5-F777-46A3-A55C-C6E754E06BA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5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9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8BA2A5-F777-46A3-A55C-C6E754E06BA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8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598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38225" y="0"/>
            <a:ext cx="81057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27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28" name="Picture 17" descr="a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31838" y="6564313"/>
            <a:ext cx="8412162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7" descr="de copy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769938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74" r:id="rId13"/>
  </p:sldLayoutIdLst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35975" name="Rectangle 7"/>
          <p:cNvSpPr>
            <a:spLocks noChangeArrowheads="1"/>
          </p:cNvSpPr>
          <p:nvPr userDrawn="1"/>
        </p:nvSpPr>
        <p:spPr bwMode="auto">
          <a:xfrm>
            <a:off x="611188" y="42862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4400">
                <a:solidFill>
                  <a:schemeClr val="tx2"/>
                </a:solidFill>
              </a:rPr>
              <a:t>Outline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7.xml"/><Relationship Id="rId7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54.png"/><Relationship Id="rId3" Type="http://schemas.openxmlformats.org/officeDocument/2006/relationships/tags" Target="../tags/tag32.xml"/><Relationship Id="rId21" Type="http://schemas.openxmlformats.org/officeDocument/2006/relationships/image" Target="../media/image57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53.png"/><Relationship Id="rId2" Type="http://schemas.openxmlformats.org/officeDocument/2006/relationships/tags" Target="../tags/tag31.xml"/><Relationship Id="rId16" Type="http://schemas.openxmlformats.org/officeDocument/2006/relationships/image" Target="../media/image49.png"/><Relationship Id="rId20" Type="http://schemas.openxmlformats.org/officeDocument/2006/relationships/image" Target="../media/image5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60.png"/><Relationship Id="rId5" Type="http://schemas.openxmlformats.org/officeDocument/2006/relationships/tags" Target="../tags/tag3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9.jpeg"/><Relationship Id="rId10" Type="http://schemas.openxmlformats.org/officeDocument/2006/relationships/tags" Target="../tags/tag39.xml"/><Relationship Id="rId19" Type="http://schemas.openxmlformats.org/officeDocument/2006/relationships/image" Target="../media/image55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6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tags" Target="../tags/tag49.xml"/><Relationship Id="rId7" Type="http://schemas.openxmlformats.org/officeDocument/2006/relationships/image" Target="../media/image66.jpeg"/><Relationship Id="rId12" Type="http://schemas.openxmlformats.org/officeDocument/2006/relationships/image" Target="../media/image7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51.xml"/><Relationship Id="rId10" Type="http://schemas.openxmlformats.org/officeDocument/2006/relationships/image" Target="../media/image68.png"/><Relationship Id="rId4" Type="http://schemas.openxmlformats.org/officeDocument/2006/relationships/tags" Target="../tags/tag50.xml"/><Relationship Id="rId9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75.png"/><Relationship Id="rId2" Type="http://schemas.openxmlformats.org/officeDocument/2006/relationships/tags" Target="../tags/tag53.xml"/><Relationship Id="rId16" Type="http://schemas.openxmlformats.org/officeDocument/2006/relationships/image" Target="../media/image7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74.png"/><Relationship Id="rId5" Type="http://schemas.openxmlformats.org/officeDocument/2006/relationships/tags" Target="../tags/tag56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55.xml"/><Relationship Id="rId9" Type="http://schemas.openxmlformats.org/officeDocument/2006/relationships/image" Target="../media/image72.jp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61.xml"/><Relationship Id="rId7" Type="http://schemas.openxmlformats.org/officeDocument/2006/relationships/image" Target="../media/image80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63.xml"/><Relationship Id="rId10" Type="http://schemas.openxmlformats.org/officeDocument/2006/relationships/image" Target="../media/image65.png"/><Relationship Id="rId4" Type="http://schemas.openxmlformats.org/officeDocument/2006/relationships/tags" Target="../tags/tag62.xml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8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87.png"/><Relationship Id="rId5" Type="http://schemas.openxmlformats.org/officeDocument/2006/relationships/tags" Target="../tags/tag68.xml"/><Relationship Id="rId10" Type="http://schemas.openxmlformats.org/officeDocument/2006/relationships/image" Target="../media/image86.png"/><Relationship Id="rId4" Type="http://schemas.openxmlformats.org/officeDocument/2006/relationships/tags" Target="../tags/tag67.xml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tags" Target="../tags/tag71.xml"/><Relationship Id="rId16" Type="http://schemas.openxmlformats.org/officeDocument/2006/relationships/image" Target="../media/image94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89.png"/><Relationship Id="rId5" Type="http://schemas.openxmlformats.org/officeDocument/2006/relationships/tags" Target="../tags/tag74.xml"/><Relationship Id="rId15" Type="http://schemas.openxmlformats.org/officeDocument/2006/relationships/image" Target="../media/image9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97.png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tags" Target="../tags/tag81.xml"/><Relationship Id="rId7" Type="http://schemas.openxmlformats.org/officeDocument/2006/relationships/image" Target="../media/image72.jpg"/><Relationship Id="rId12" Type="http://schemas.openxmlformats.org/officeDocument/2006/relationships/image" Target="../media/image10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tags" Target="../tags/tag82.xml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jpeg"/><Relationship Id="rId5" Type="http://schemas.openxmlformats.org/officeDocument/2006/relationships/image" Target="../media/image9.jpeg"/><Relationship Id="rId4" Type="http://schemas.openxmlformats.org/officeDocument/2006/relationships/image" Target="../media/image10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image" Target="../media/image114.jp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12" Type="http://schemas.openxmlformats.org/officeDocument/2006/relationships/image" Target="../media/image50.png"/><Relationship Id="rId17" Type="http://schemas.openxmlformats.org/officeDocument/2006/relationships/image" Target="../media/image11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g"/><Relationship Id="rId11" Type="http://schemas.openxmlformats.org/officeDocument/2006/relationships/image" Target="../media/image113.gif"/><Relationship Id="rId5" Type="http://schemas.openxmlformats.org/officeDocument/2006/relationships/image" Target="../media/image107.jpg"/><Relationship Id="rId15" Type="http://schemas.openxmlformats.org/officeDocument/2006/relationships/image" Target="../media/image115.jpg"/><Relationship Id="rId10" Type="http://schemas.openxmlformats.org/officeDocument/2006/relationships/image" Target="../media/image112.jpg"/><Relationship Id="rId4" Type="http://schemas.openxmlformats.org/officeDocument/2006/relationships/image" Target="../media/image106.jpeg"/><Relationship Id="rId9" Type="http://schemas.openxmlformats.org/officeDocument/2006/relationships/image" Target="../media/image111.jp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4.xml"/><Relationship Id="rId21" Type="http://schemas.openxmlformats.org/officeDocument/2006/relationships/image" Target="../media/image18.png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2.jpg"/><Relationship Id="rId23" Type="http://schemas.openxmlformats.org/officeDocument/2006/relationships/image" Target="../media/image20.png"/><Relationship Id="rId10" Type="http://schemas.openxmlformats.org/officeDocument/2006/relationships/tags" Target="../tags/tag11.xml"/><Relationship Id="rId19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4.jpg"/><Relationship Id="rId5" Type="http://schemas.openxmlformats.org/officeDocument/2006/relationships/tags" Target="../tags/tag18.xml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tags" Target="../tags/tag17.xm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3.xml"/><Relationship Id="rId7" Type="http://schemas.openxmlformats.org/officeDocument/2006/relationships/image" Target="../media/image35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png"/><Relationship Id="rId4" Type="http://schemas.openxmlformats.org/officeDocument/2006/relationships/tags" Target="../tags/tag24.xm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05" y="4896823"/>
            <a:ext cx="8717935" cy="954107"/>
          </a:xfrm>
          <a:prstGeom prst="rect">
            <a:avLst/>
          </a:prstGeom>
          <a:solidFill>
            <a:srgbClr val="EAEAEA">
              <a:alpha val="0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/>
            <a:r>
              <a:rPr lang="en-US" sz="3200" b="1" dirty="0"/>
              <a:t>        </a:t>
            </a:r>
            <a:r>
              <a:rPr lang="en-US" sz="2400" dirty="0">
                <a:solidFill>
                  <a:srgbClr val="003399"/>
                </a:solidFill>
              </a:rPr>
              <a:t>Mike West</a:t>
            </a:r>
          </a:p>
          <a:p>
            <a:pPr algn="r"/>
            <a:r>
              <a:rPr lang="en-US" sz="2400" dirty="0">
                <a:solidFill>
                  <a:srgbClr val="003399"/>
                </a:solidFill>
              </a:rPr>
              <a:t>Duke University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6333" y="2891330"/>
            <a:ext cx="8525910" cy="954107"/>
          </a:xfrm>
          <a:prstGeom prst="rect">
            <a:avLst/>
          </a:prstGeom>
          <a:solidFill>
            <a:srgbClr val="EAEAEA">
              <a:alpha val="0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Subjectivist Model Uncertainty Analysis </a:t>
            </a:r>
          </a:p>
          <a:p>
            <a:pPr algn="r"/>
            <a:r>
              <a:rPr lang="en-US" sz="2800" dirty="0"/>
              <a:t>for Prediction and Decisions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903796A-5A4C-CB0F-81A0-16FB5A04E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Bruno de </a:t>
            </a:r>
            <a:r>
              <a:rPr lang="en-US" kern="0" dirty="0" err="1">
                <a:effectLst/>
              </a:rPr>
              <a:t>Finetti</a:t>
            </a:r>
            <a:r>
              <a:rPr lang="en-US" kern="0" dirty="0">
                <a:effectLst/>
              </a:rPr>
              <a:t> Lecture   –   2022 ISBA World Meeting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E5A8A1-168C-ADAE-039A-BB79F64B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945" y="6654005"/>
            <a:ext cx="1920240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sz="1200" kern="0" dirty="0">
                <a:effectLst/>
              </a:rPr>
              <a:t>June 28</a:t>
            </a:r>
            <a:r>
              <a:rPr lang="en-US" sz="1200" kern="0" baseline="30000" dirty="0">
                <a:effectLst/>
              </a:rPr>
              <a:t>,</a:t>
            </a:r>
            <a:r>
              <a:rPr lang="en-US" sz="1200" kern="0" dirty="0">
                <a:effectLst/>
              </a:rPr>
              <a:t> 2022 : Montreal</a:t>
            </a:r>
          </a:p>
        </p:txBody>
      </p:sp>
    </p:spTree>
    <p:extLst>
      <p:ext uri="{BB962C8B-B14F-4D97-AF65-F5344CB8AC3E}">
        <p14:creationId xmlns:p14="http://schemas.microsoft.com/office/powerpoint/2010/main" val="233144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84137" y="4445813"/>
            <a:ext cx="2674263" cy="369332"/>
          </a:xfrm>
          <a:prstGeom prst="rect">
            <a:avLst/>
          </a:prstGeom>
          <a:solidFill>
            <a:srgbClr val="EAEAEA">
              <a:alpha val="0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Ken McAlinn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BPS examples (1): Time series forecasting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59" y="2597129"/>
            <a:ext cx="1322286" cy="180653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4308" y="808551"/>
            <a:ext cx="8618622" cy="1489237"/>
            <a:chOff x="24308" y="805922"/>
            <a:chExt cx="9288849" cy="1714454"/>
          </a:xfrm>
        </p:grpSpPr>
        <p:grpSp>
          <p:nvGrpSpPr>
            <p:cNvPr id="12" name="Group 11"/>
            <p:cNvGrpSpPr/>
            <p:nvPr/>
          </p:nvGrpSpPr>
          <p:grpSpPr>
            <a:xfrm>
              <a:off x="1077145" y="1293556"/>
              <a:ext cx="4593554" cy="1226820"/>
              <a:chOff x="212430" y="1218414"/>
              <a:chExt cx="4593554" cy="122682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49" y="1767053"/>
                <a:ext cx="4515035" cy="67818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430" y="1218414"/>
                <a:ext cx="2727960" cy="54864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254802" y="805922"/>
              <a:ext cx="2058355" cy="1449272"/>
              <a:chOff x="6984018" y="1184584"/>
              <a:chExt cx="2058355" cy="1449272"/>
            </a:xfrm>
          </p:grpSpPr>
          <p:sp>
            <p:nvSpPr>
              <p:cNvPr id="6" name="Rectangle 2"/>
              <p:cNvSpPr>
                <a:spLocks noChangeArrowheads="1"/>
              </p:cNvSpPr>
              <p:nvPr/>
            </p:nvSpPr>
            <p:spPr bwMode="auto">
              <a:xfrm>
                <a:off x="6984018" y="1223965"/>
                <a:ext cx="2058355" cy="1275558"/>
              </a:xfrm>
              <a:prstGeom prst="rect">
                <a:avLst/>
              </a:prstGeom>
              <a:solidFill>
                <a:srgbClr val="EAEAEA">
                  <a:alpha val="0"/>
                </a:srgb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History</a:t>
                </a:r>
              </a:p>
              <a:p>
                <a:pPr algn="ctr"/>
                <a:r>
                  <a:rPr lang="en-US" sz="2200" dirty="0"/>
                  <a:t>Foundations</a:t>
                </a:r>
              </a:p>
              <a:p>
                <a:pPr algn="ctr"/>
                <a:r>
                  <a:rPr lang="en-US" sz="2200" dirty="0"/>
                  <a:t>Applications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 bwMode="auto">
              <a:xfrm>
                <a:off x="7014194" y="1184584"/>
                <a:ext cx="1962431" cy="1449272"/>
              </a:xfrm>
              <a:prstGeom prst="roundRect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24308" y="967285"/>
              <a:ext cx="3165112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McAlinn &amp; West  2019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635" y="2940849"/>
            <a:ext cx="6141376" cy="1357790"/>
            <a:chOff x="33223" y="2809453"/>
            <a:chExt cx="6518894" cy="15693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146" y="3275380"/>
              <a:ext cx="5474971" cy="1103376"/>
            </a:xfrm>
            <a:prstGeom prst="rect">
              <a:avLst/>
            </a:prstGeom>
          </p:spPr>
        </p:pic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33223" y="2809453"/>
              <a:ext cx="4692397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McAlinn, Aastveit, Nakajima &amp; West 2020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285" y="4403663"/>
            <a:ext cx="6836090" cy="1645443"/>
            <a:chOff x="616285" y="4403663"/>
            <a:chExt cx="6836090" cy="1645443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616285" y="4848777"/>
              <a:ext cx="3880944" cy="1200329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- Many predictor variables</a:t>
              </a:r>
            </a:p>
            <a:p>
              <a:r>
                <a:rPr lang="en-US" sz="1800" dirty="0">
                  <a:solidFill>
                    <a:srgbClr val="003399"/>
                  </a:solidFill>
                </a:rPr>
                <a:t>- Mixed frequency forecasting</a:t>
              </a:r>
            </a:p>
            <a:p>
              <a:r>
                <a:rPr lang="en-US" sz="1800" dirty="0">
                  <a:solidFill>
                    <a:srgbClr val="003399"/>
                  </a:solidFill>
                </a:rPr>
                <a:t>- New theoretical properties </a:t>
              </a:r>
            </a:p>
            <a:p>
              <a:pPr marL="342900" indent="-342900">
                <a:buFontTx/>
                <a:buChar char="-"/>
              </a:pPr>
              <a:r>
                <a:rPr lang="en-US" sz="1800" dirty="0">
                  <a:solidFill>
                    <a:srgbClr val="003399"/>
                  </a:solidFill>
                </a:rPr>
                <a:t>+ …</a:t>
              </a:r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 bwMode="auto">
            <a:xfrm flipH="1">
              <a:off x="4072735" y="4403663"/>
              <a:ext cx="3379640" cy="730097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614815" y="6111352"/>
            <a:ext cx="7529186" cy="400110"/>
          </a:xfrm>
          <a:prstGeom prst="rect">
            <a:avLst/>
          </a:prstGeom>
          <a:solidFill>
            <a:srgbClr val="EAEAEA">
              <a:alpha val="0"/>
            </a:srgb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&amp; other groups in applications in macro-econ, central banks, …  </a:t>
            </a:r>
          </a:p>
        </p:txBody>
      </p:sp>
    </p:spTree>
    <p:extLst>
      <p:ext uri="{BB962C8B-B14F-4D97-AF65-F5344CB8AC3E}">
        <p14:creationId xmlns:p14="http://schemas.microsoft.com/office/powerpoint/2010/main" val="34506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6E5893-0B37-63DC-A0A1-AA1AC6A0914D}"/>
              </a:ext>
            </a:extLst>
          </p:cNvPr>
          <p:cNvGrpSpPr/>
          <p:nvPr/>
        </p:nvGrpSpPr>
        <p:grpSpPr>
          <a:xfrm>
            <a:off x="731500" y="894270"/>
            <a:ext cx="7760949" cy="669784"/>
            <a:chOff x="938674" y="1109630"/>
            <a:chExt cx="7760949" cy="669784"/>
          </a:xfrm>
        </p:grpSpPr>
        <p:sp>
          <p:nvSpPr>
            <p:cNvPr id="16" name="Rounded Rectangle 27">
              <a:extLst>
                <a:ext uri="{FF2B5EF4-FFF2-40B4-BE49-F238E27FC236}">
                  <a16:creationId xmlns:a16="http://schemas.microsoft.com/office/drawing/2014/main" id="{B4D48107-6562-E6C8-78D1-A9A47F24C0AD}"/>
                </a:ext>
              </a:extLst>
            </p:cNvPr>
            <p:cNvSpPr/>
            <p:nvPr/>
          </p:nvSpPr>
          <p:spPr bwMode="auto">
            <a:xfrm>
              <a:off x="938674" y="1109630"/>
              <a:ext cx="7760949" cy="669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 descr="\documentclass{article}&#10;\pagestyle{empty} \input talkdefs \begin{document}&#10;  &#10; $ p(\y_t | \cH_t, \cD_{t-1} ) = &#10;\int \alpha_t(\y_t|\x_{t,1{:}J}, \cD_{t-1})&#10;\ \prod_{j=1{:}J} h_{tj}(\x_{tj}) d\x_{tj}$&#10;&#10;&#10;\end{document}&#10;" title="IguanaTex Bitmap Display">
              <a:extLst>
                <a:ext uri="{FF2B5EF4-FFF2-40B4-BE49-F238E27FC236}">
                  <a16:creationId xmlns:a16="http://schemas.microsoft.com/office/drawing/2014/main" id="{39DADC60-A49F-20D4-9027-046C4EC2A3B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22" y="1278320"/>
              <a:ext cx="7637659" cy="3763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Dynamic BPS: Multivariate forecasting</a:t>
            </a:r>
            <a:endParaRPr lang="en-GB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FBB1CB-7CD2-D1AD-B947-92052DEC63EE}"/>
              </a:ext>
            </a:extLst>
          </p:cNvPr>
          <p:cNvGrpSpPr/>
          <p:nvPr/>
        </p:nvGrpSpPr>
        <p:grpSpPr>
          <a:xfrm>
            <a:off x="92174" y="1656061"/>
            <a:ext cx="4176999" cy="4412164"/>
            <a:chOff x="92174" y="1656061"/>
            <a:chExt cx="4176999" cy="4412164"/>
          </a:xfrm>
        </p:grpSpPr>
        <p:sp>
          <p:nvSpPr>
            <p:cNvPr id="29" name="TextBox 28"/>
            <p:cNvSpPr txBox="1"/>
            <p:nvPr/>
          </p:nvSpPr>
          <p:spPr>
            <a:xfrm>
              <a:off x="92174" y="2128685"/>
              <a:ext cx="417699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3399"/>
                  </a:solidFill>
                </a:rPr>
                <a:t>Parametric dynamic factor model</a:t>
              </a:r>
            </a:p>
            <a:p>
              <a:endParaRPr lang="en-US" sz="2000" dirty="0">
                <a:solidFill>
                  <a:srgbClr val="0033CC"/>
                </a:solidFill>
              </a:endParaRPr>
            </a:p>
            <a:p>
              <a:r>
                <a:rPr lang="en-US" sz="2000" dirty="0">
                  <a:solidFill>
                    <a:schemeClr val="bg1"/>
                  </a:solidFill>
                </a:rPr>
                <a:t>Time-varying parameters: 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 regression “weights” on models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 model-specific biases, calibration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 dependencies across models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</a:rPr>
                <a:t> intercepts &amp; volatilities</a:t>
              </a:r>
            </a:p>
            <a:p>
              <a:pPr marL="800100" lvl="1" indent="-342900">
                <a:buFont typeface="Courier New" panose="02070309020205020404" pitchFamily="49" charset="0"/>
                <a:buChar char="o"/>
              </a:pP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i="1" dirty="0">
                  <a:solidFill>
                    <a:schemeClr val="bg1"/>
                  </a:solidFill>
                </a:rPr>
                <a:t>model set incompleteness</a:t>
              </a:r>
            </a:p>
            <a:p>
              <a:endParaRPr lang="en-US" sz="2000" dirty="0">
                <a:solidFill>
                  <a:srgbClr val="0033CC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0033CC"/>
                </a:solidFill>
              </a:endParaRPr>
            </a:p>
            <a:p>
              <a:pPr algn="ctr"/>
              <a:endParaRPr lang="en-US" sz="2000" dirty="0">
                <a:solidFill>
                  <a:srgbClr val="0033CC"/>
                </a:solidFill>
              </a:endParaRPr>
            </a:p>
            <a:p>
              <a:pPr algn="ctr"/>
              <a:endParaRPr lang="en-US" sz="2000" dirty="0">
                <a:solidFill>
                  <a:srgbClr val="0033CC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3162E9-E1EF-206E-EC7D-C8CE2CA058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66230" y="1656061"/>
              <a:ext cx="192025" cy="472624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7D2B4A-A3A1-1F0C-75A7-3BB4AD41CBC2}"/>
              </a:ext>
            </a:extLst>
          </p:cNvPr>
          <p:cNvGrpSpPr/>
          <p:nvPr/>
        </p:nvGrpSpPr>
        <p:grpSpPr>
          <a:xfrm>
            <a:off x="1390107" y="1920161"/>
            <a:ext cx="8051802" cy="4551400"/>
            <a:chOff x="1390107" y="1920161"/>
            <a:chExt cx="8051802" cy="45514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7BF561E-E93B-EE6F-2AF6-F38945E036AE}"/>
                </a:ext>
              </a:extLst>
            </p:cNvPr>
            <p:cNvGrpSpPr/>
            <p:nvPr/>
          </p:nvGrpSpPr>
          <p:grpSpPr>
            <a:xfrm>
              <a:off x="1390107" y="1920161"/>
              <a:ext cx="8051802" cy="4551400"/>
              <a:chOff x="1390107" y="1920161"/>
              <a:chExt cx="8051802" cy="45514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F129188-F34C-AD21-DF79-0F9C19EADFCC}"/>
                  </a:ext>
                </a:extLst>
              </p:cNvPr>
              <p:cNvGrpSpPr/>
              <p:nvPr/>
            </p:nvGrpSpPr>
            <p:grpSpPr>
              <a:xfrm>
                <a:off x="3621077" y="3954343"/>
                <a:ext cx="5430749" cy="2468881"/>
                <a:chOff x="3304635" y="652378"/>
                <a:chExt cx="5823800" cy="3275887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AA62263E-EB7A-0AEC-8E8F-DCEC80C09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4635" y="652378"/>
                  <a:ext cx="5823800" cy="3275887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6716918-C49D-832B-A3A4-005BEF10DC72}"/>
                    </a:ext>
                  </a:extLst>
                </p:cNvPr>
                <p:cNvSpPr txBox="1"/>
                <p:nvPr/>
              </p:nvSpPr>
              <p:spPr>
                <a:xfrm>
                  <a:off x="4130982" y="2852388"/>
                  <a:ext cx="1708383" cy="3077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Unemployment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BF8610-A5E1-1155-729A-343635E52154}"/>
                    </a:ext>
                  </a:extLst>
                </p:cNvPr>
                <p:cNvSpPr txBox="1"/>
                <p:nvPr/>
              </p:nvSpPr>
              <p:spPr>
                <a:xfrm>
                  <a:off x="4111140" y="1853858"/>
                  <a:ext cx="1497795" cy="3077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Interest rate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E33C2E8-FD92-88A7-2F47-D0BF99D6D8B9}"/>
                    </a:ext>
                  </a:extLst>
                </p:cNvPr>
                <p:cNvSpPr txBox="1"/>
                <p:nvPr/>
              </p:nvSpPr>
              <p:spPr>
                <a:xfrm>
                  <a:off x="4111140" y="893733"/>
                  <a:ext cx="874033" cy="30777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Inflation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76B33F-8220-E916-1683-0EF6601C63F6}"/>
                  </a:ext>
                </a:extLst>
              </p:cNvPr>
              <p:cNvGrpSpPr/>
              <p:nvPr/>
            </p:nvGrpSpPr>
            <p:grpSpPr>
              <a:xfrm>
                <a:off x="5293342" y="1920161"/>
                <a:ext cx="4148567" cy="1569660"/>
                <a:chOff x="4398815" y="932675"/>
                <a:chExt cx="4821995" cy="1569660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72168A6-560A-1800-72E6-3A64DB375F1A}"/>
                    </a:ext>
                  </a:extLst>
                </p:cNvPr>
                <p:cNvSpPr/>
                <p:nvPr/>
              </p:nvSpPr>
              <p:spPr>
                <a:xfrm>
                  <a:off x="4648810" y="932675"/>
                  <a:ext cx="4572000" cy="156966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inflation </a:t>
                  </a:r>
                </a:p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wage growth</a:t>
                  </a:r>
                </a:p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unemployment</a:t>
                  </a:r>
                </a:p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consumption</a:t>
                  </a:r>
                </a:p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investment</a:t>
                  </a:r>
                </a:p>
                <a:p>
                  <a:pPr lvl="2"/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short-term </a:t>
                  </a:r>
                  <a:r>
                    <a:rPr lang="en-US" sz="1600" dirty="0">
                      <a:solidFill>
                        <a:srgbClr val="003399"/>
                      </a:solidFill>
                      <a:latin typeface="+mn-lt"/>
                    </a:rPr>
                    <a:t>interest</a:t>
                  </a:r>
                  <a:r>
                    <a:rPr lang="en-US" sz="1600" dirty="0">
                      <a:solidFill>
                        <a:srgbClr val="003399"/>
                      </a:solidFill>
                      <a:latin typeface="+mj-lt"/>
                    </a:rPr>
                    <a:t> rate</a:t>
                  </a:r>
                </a:p>
              </p:txBody>
            </p: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FA03FC9-7A06-F306-C210-8A63B30F297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98815" y="1644146"/>
                  <a:ext cx="728896" cy="228600"/>
                </a:xfrm>
                <a:prstGeom prst="rect">
                  <a:avLst/>
                </a:prstGeom>
              </p:spPr>
            </p:pic>
            <p:sp>
              <p:nvSpPr>
                <p:cNvPr id="37" name="Left Brace 36">
                  <a:extLst>
                    <a:ext uri="{FF2B5EF4-FFF2-40B4-BE49-F238E27FC236}">
                      <a16:creationId xmlns:a16="http://schemas.microsoft.com/office/drawing/2014/main" id="{03C6C7F9-AC3D-8E2E-B470-997EA7A7767D}"/>
                    </a:ext>
                  </a:extLst>
                </p:cNvPr>
                <p:cNvSpPr/>
                <p:nvPr/>
              </p:nvSpPr>
              <p:spPr bwMode="auto">
                <a:xfrm>
                  <a:off x="5430708" y="1037131"/>
                  <a:ext cx="308244" cy="1371600"/>
                </a:xfrm>
                <a:prstGeom prst="leftBrace">
                  <a:avLst/>
                </a:prstGeom>
                <a:noFill/>
                <a:ln w="25400" cap="flat" cmpd="sng" algn="ctr">
                  <a:solidFill>
                    <a:srgbClr val="003399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B32AF4-2E0A-4F31-EDF3-7E07D59AE773}"/>
                  </a:ext>
                </a:extLst>
              </p:cNvPr>
              <p:cNvSpPr txBox="1"/>
              <p:nvPr/>
            </p:nvSpPr>
            <p:spPr>
              <a:xfrm>
                <a:off x="1390107" y="5455898"/>
                <a:ext cx="26063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lang="en-US" sz="2000" dirty="0">
                    <a:solidFill>
                      <a:srgbClr val="003399"/>
                    </a:solidFill>
                  </a:rPr>
                  <a:t>Challenging</a:t>
                </a:r>
              </a:p>
              <a:p>
                <a:pPr lvl="1" algn="ctr"/>
                <a:r>
                  <a:rPr lang="en-US" sz="2000" dirty="0">
                    <a:solidFill>
                      <a:srgbClr val="003399"/>
                    </a:solidFill>
                  </a:rPr>
                  <a:t>Dynamics</a:t>
                </a:r>
              </a:p>
              <a:p>
                <a:pPr lvl="1" algn="ctr"/>
                <a:r>
                  <a:rPr lang="en-US" sz="2000" dirty="0">
                    <a:solidFill>
                      <a:srgbClr val="003399"/>
                    </a:solidFill>
                  </a:rPr>
                  <a:t>Multiple models</a:t>
                </a:r>
              </a:p>
            </p:txBody>
          </p:sp>
        </p:grpSp>
        <p:sp>
          <p:nvSpPr>
            <p:cNvPr id="44" name="Rounded Rectangle 13">
              <a:extLst>
                <a:ext uri="{FF2B5EF4-FFF2-40B4-BE49-F238E27FC236}">
                  <a16:creationId xmlns:a16="http://schemas.microsoft.com/office/drawing/2014/main" id="{CFF5F84A-AA5A-E624-D9F6-EBB19602299F}"/>
                </a:ext>
              </a:extLst>
            </p:cNvPr>
            <p:cNvSpPr/>
            <p:nvPr/>
          </p:nvSpPr>
          <p:spPr bwMode="auto">
            <a:xfrm>
              <a:off x="1907435" y="5464465"/>
              <a:ext cx="2011680" cy="1005840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BEC215-4AD6-D6BD-226B-110BE190EBD3}"/>
              </a:ext>
            </a:extLst>
          </p:cNvPr>
          <p:cNvGrpSpPr/>
          <p:nvPr/>
        </p:nvGrpSpPr>
        <p:grpSpPr>
          <a:xfrm>
            <a:off x="1540152" y="894270"/>
            <a:ext cx="6065843" cy="669784"/>
            <a:chOff x="1894623" y="4244308"/>
            <a:chExt cx="6065843" cy="669784"/>
          </a:xfrm>
        </p:grpSpPr>
        <p:sp>
          <p:nvSpPr>
            <p:cNvPr id="46" name="Rounded Rectangle 27">
              <a:extLst>
                <a:ext uri="{FF2B5EF4-FFF2-40B4-BE49-F238E27FC236}">
                  <a16:creationId xmlns:a16="http://schemas.microsoft.com/office/drawing/2014/main" id="{2FF72AB2-617D-49CA-D940-EBF1159AAD4A}"/>
                </a:ext>
              </a:extLst>
            </p:cNvPr>
            <p:cNvSpPr/>
            <p:nvPr/>
          </p:nvSpPr>
          <p:spPr bwMode="auto">
            <a:xfrm>
              <a:off x="1894623" y="4244308"/>
              <a:ext cx="6065843" cy="669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7" name="Picture 46" descr="&#10;\documentclass{article}&#10;\pagestyle{empty}\input talkdefs\begin{document}&#10; &#10;$p(\y|\cH,\cD) = \int \alpha(\y|\x_{1{:}J},\cD) \ \prod_{j=1{:}J} h_j(\x_j)d\x_j$ &#10;&#10;\end{document}&#10;" title="IguanaTex Bitmap Display">
              <a:extLst>
                <a:ext uri="{FF2B5EF4-FFF2-40B4-BE49-F238E27FC236}">
                  <a16:creationId xmlns:a16="http://schemas.microsoft.com/office/drawing/2014/main" id="{4C7CB29E-2FDD-13E5-97AA-45AAD57BC61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65" y="4409421"/>
              <a:ext cx="5806457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0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76370" y="10955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Forecast goals in model comparison and combination  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05370" y="781535"/>
            <a:ext cx="6125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33CC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e.g., </a:t>
            </a:r>
            <a:r>
              <a:rPr lang="en-US" sz="2400" i="1" dirty="0">
                <a:solidFill>
                  <a:schemeClr val="bg1"/>
                </a:solidFill>
              </a:rPr>
              <a:t>k=</a:t>
            </a:r>
            <a:r>
              <a:rPr lang="en-US" sz="2400" dirty="0">
                <a:solidFill>
                  <a:schemeClr val="bg1"/>
                </a:solidFill>
              </a:rPr>
              <a:t>12 or 24-months ahead</a:t>
            </a:r>
          </a:p>
          <a:p>
            <a:pPr algn="r"/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Key foci, potential for improved accuracy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19B915-25E1-4D7C-162B-B005D3877E0D}"/>
              </a:ext>
            </a:extLst>
          </p:cNvPr>
          <p:cNvGrpSpPr/>
          <p:nvPr/>
        </p:nvGrpSpPr>
        <p:grpSpPr>
          <a:xfrm>
            <a:off x="808310" y="2515549"/>
            <a:ext cx="7719404" cy="849845"/>
            <a:chOff x="769906" y="4237788"/>
            <a:chExt cx="7719404" cy="849845"/>
          </a:xfrm>
        </p:grpSpPr>
        <p:sp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42F84501-5971-255F-DF58-3B631889BDFA}"/>
                </a:ext>
              </a:extLst>
            </p:cNvPr>
            <p:cNvSpPr/>
            <p:nvPr/>
          </p:nvSpPr>
          <p:spPr bwMode="auto">
            <a:xfrm>
              <a:off x="800995" y="4237789"/>
              <a:ext cx="7688315" cy="84984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09174" y="425663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9906" y="4237788"/>
              <a:ext cx="7719404" cy="830997"/>
              <a:chOff x="769906" y="3162448"/>
              <a:chExt cx="7719404" cy="83099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009174" y="3181296"/>
                <a:ext cx="18473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69906" y="3162448"/>
                <a:ext cx="77194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>
                    <a:solidFill>
                      <a:srgbClr val="003399"/>
                    </a:solidFill>
                  </a:rPr>
                  <a:t>Synthesise</a:t>
                </a:r>
                <a:r>
                  <a:rPr lang="en-US" sz="2400" dirty="0">
                    <a:solidFill>
                      <a:srgbClr val="003399"/>
                    </a:solidFill>
                  </a:rPr>
                  <a:t> </a:t>
                </a:r>
                <a:r>
                  <a:rPr lang="en-US" sz="2400" i="1" dirty="0">
                    <a:solidFill>
                      <a:srgbClr val="003399"/>
                    </a:solidFill>
                  </a:rPr>
                  <a:t>k-</a:t>
                </a:r>
                <a:r>
                  <a:rPr lang="en-US" sz="2400" dirty="0">
                    <a:solidFill>
                      <a:srgbClr val="003399"/>
                    </a:solidFill>
                  </a:rPr>
                  <a:t>step forecast distributions</a:t>
                </a:r>
              </a:p>
              <a:p>
                <a:pPr algn="ctr"/>
                <a:r>
                  <a:rPr lang="en-US" sz="2400" dirty="0">
                    <a:solidFill>
                      <a:srgbClr val="003399"/>
                    </a:solidFill>
                  </a:rPr>
                  <a:t>- Forecasting goal defines BPS modelling perspective-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155502A-1CCE-B81F-F12C-414A5C8A3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77" y="3954343"/>
            <a:ext cx="5430749" cy="2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54E286-5AE3-7B3B-9BC3-0BCFB42E6EEC}"/>
              </a:ext>
            </a:extLst>
          </p:cNvPr>
          <p:cNvGrpSpPr/>
          <p:nvPr/>
        </p:nvGrpSpPr>
        <p:grpSpPr>
          <a:xfrm>
            <a:off x="4495190" y="894271"/>
            <a:ext cx="4407116" cy="5445133"/>
            <a:chOff x="4495190" y="894271"/>
            <a:chExt cx="4407116" cy="54451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8269D3-811D-99F3-7293-5F7ACD9004A7}"/>
                </a:ext>
              </a:extLst>
            </p:cNvPr>
            <p:cNvGrpSpPr/>
            <p:nvPr/>
          </p:nvGrpSpPr>
          <p:grpSpPr>
            <a:xfrm>
              <a:off x="4495190" y="894271"/>
              <a:ext cx="4407116" cy="5445133"/>
              <a:chOff x="4495190" y="894271"/>
              <a:chExt cx="4407116" cy="544513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3931" y="3655035"/>
                <a:ext cx="4398375" cy="268436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5190" y="894271"/>
                <a:ext cx="4126782" cy="246382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422177" y="3791860"/>
              <a:ext cx="1901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MSFE Interest rate</a:t>
              </a:r>
              <a:endParaRPr lang="en-US" sz="1600" dirty="0">
                <a:solidFill>
                  <a:srgbClr val="0033CC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6910" y="1004053"/>
              <a:ext cx="1881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MSFE Investment</a:t>
              </a:r>
              <a:endParaRPr lang="en-US" sz="1600" dirty="0">
                <a:solidFill>
                  <a:srgbClr val="0033CC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BC9D62-C4B2-4ED6-9D77-546E49821977}"/>
              </a:ext>
            </a:extLst>
          </p:cNvPr>
          <p:cNvGrpSpPr/>
          <p:nvPr/>
        </p:nvGrpSpPr>
        <p:grpSpPr>
          <a:xfrm>
            <a:off x="103014" y="2268584"/>
            <a:ext cx="4238556" cy="2597635"/>
            <a:chOff x="148876" y="3972198"/>
            <a:chExt cx="4238556" cy="25976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2C3AE7-E9AB-BEF3-6C21-BF87E2FF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76" y="4005074"/>
              <a:ext cx="4238556" cy="25647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9D76C0-C9DF-8D32-34BD-357301490544}"/>
                </a:ext>
              </a:extLst>
            </p:cNvPr>
            <p:cNvSpPr txBox="1"/>
            <p:nvPr/>
          </p:nvSpPr>
          <p:spPr>
            <a:xfrm>
              <a:off x="834647" y="3972198"/>
              <a:ext cx="3053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BPS (24months) log pdf score</a:t>
              </a:r>
              <a:endParaRPr lang="en-US" sz="1600" dirty="0">
                <a:solidFill>
                  <a:srgbClr val="0033CC"/>
                </a:solidFill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9406A98B-13F4-56D7-44C1-8943E92DC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Multi-step ahead US macroeconomic forecasting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28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09F2736-F29A-AB4F-AC76-D7BA60C4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Key (today) BPS examples (2): Mixtures/pooling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2DFCF9-AB7E-3DF3-C462-4EC825E41B5B}"/>
              </a:ext>
            </a:extLst>
          </p:cNvPr>
          <p:cNvGrpSpPr/>
          <p:nvPr/>
        </p:nvGrpSpPr>
        <p:grpSpPr>
          <a:xfrm>
            <a:off x="1538005" y="855865"/>
            <a:ext cx="6065843" cy="669784"/>
            <a:chOff x="1894623" y="4244308"/>
            <a:chExt cx="6065843" cy="669784"/>
          </a:xfrm>
        </p:grpSpPr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28C4D105-3E3C-6E12-A8A7-7976946A89F2}"/>
                </a:ext>
              </a:extLst>
            </p:cNvPr>
            <p:cNvSpPr/>
            <p:nvPr/>
          </p:nvSpPr>
          <p:spPr bwMode="auto">
            <a:xfrm>
              <a:off x="1894623" y="4244308"/>
              <a:ext cx="6065843" cy="669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 descr="&#10;\documentclass{article}&#10;\pagestyle{empty}\input talkdefs\begin{document}&#10; &#10;$p(\y|\cH,\cD) = \int \alpha(\y|\x_{1{:}J},\cD) \ \prod_{j=1{:}J} h_j(\x_j)d\x_j$ &#10;&#10;\end{document}&#10;" title="IguanaTex Bitmap Display">
              <a:extLst>
                <a:ext uri="{FF2B5EF4-FFF2-40B4-BE49-F238E27FC236}">
                  <a16:creationId xmlns:a16="http://schemas.microsoft.com/office/drawing/2014/main" id="{D839B0F5-60F5-0D85-B30C-1AD7D1BAB8B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65" y="4409421"/>
              <a:ext cx="5806457" cy="36576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57D0EE-CFE8-F983-75D0-7633D2729C1F}"/>
              </a:ext>
            </a:extLst>
          </p:cNvPr>
          <p:cNvSpPr txBox="1"/>
          <p:nvPr/>
        </p:nvSpPr>
        <p:spPr bwMode="auto">
          <a:xfrm>
            <a:off x="564816" y="4272552"/>
            <a:ext cx="4879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“Best” weights?</a:t>
            </a:r>
            <a:endParaRPr lang="en-US" sz="1800" dirty="0">
              <a:solidFill>
                <a:srgbClr val="0033CC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>
                <a:solidFill>
                  <a:srgbClr val="003399"/>
                </a:solidFill>
              </a:rPr>
              <a:t>Forecast accuracy – forecasting what?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>
                <a:solidFill>
                  <a:srgbClr val="003399"/>
                </a:solidFill>
              </a:rPr>
              <a:t>Decisions? Utilities?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800" dirty="0">
                <a:solidFill>
                  <a:srgbClr val="003399"/>
                </a:solidFill>
              </a:rPr>
              <a:t>Update with new data – how? 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800" dirty="0">
              <a:solidFill>
                <a:srgbClr val="0033CC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7C709E-0BDD-9A14-824A-8EE68D6E8660}"/>
              </a:ext>
            </a:extLst>
          </p:cNvPr>
          <p:cNvGrpSpPr/>
          <p:nvPr/>
        </p:nvGrpSpPr>
        <p:grpSpPr>
          <a:xfrm>
            <a:off x="2755309" y="1553081"/>
            <a:ext cx="6310076" cy="5042772"/>
            <a:chOff x="2525404" y="1553081"/>
            <a:chExt cx="6310076" cy="5042772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6EAFDD47-0C62-B7E1-12EC-5E56E8794256}"/>
                </a:ext>
              </a:extLst>
            </p:cNvPr>
            <p:cNvSpPr/>
            <p:nvPr/>
          </p:nvSpPr>
          <p:spPr bwMode="auto">
            <a:xfrm>
              <a:off x="4249581" y="1553081"/>
              <a:ext cx="182880" cy="576075"/>
            </a:xfrm>
            <a:prstGeom prst="downArrow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2D4EFDA-8F75-4294-F5E0-F1B970FC0450}"/>
                </a:ext>
              </a:extLst>
            </p:cNvPr>
            <p:cNvSpPr txBox="1">
              <a:spLocks/>
            </p:cNvSpPr>
            <p:nvPr/>
          </p:nvSpPr>
          <p:spPr>
            <a:xfrm>
              <a:off x="2921110" y="5955773"/>
              <a:ext cx="5914370" cy="64008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Hall &amp; Mitchell ‘07; Geweke &amp;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Amisano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‘11;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Bjørnland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 ‘11; </a:t>
              </a:r>
            </a:p>
            <a:p>
              <a:pPr marL="0" indent="0"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</a:t>
              </a: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Billio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 ‘13; Fawcett et al ‘13;  and many more … ]</a:t>
              </a:r>
            </a:p>
            <a:p>
              <a:pPr marL="0" indent="0" algn="r"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 </a:t>
              </a:r>
            </a:p>
          </p:txBody>
        </p:sp>
        <p:pic>
          <p:nvPicPr>
            <p:cNvPr id="4" name="Picture 3" descr="&#10;\documentclass{article}&#10;\pagestyle{empty}\input talkdefs\begin{document}&#10; &#10;$p(\y|\cH,\cD) = \sum_{j=0{:}J} \pi_j h_j(\y) $&#10;&#10;\end{document}&#10;" title="IguanaTex Bitmap Display">
              <a:extLst>
                <a:ext uri="{FF2B5EF4-FFF2-40B4-BE49-F238E27FC236}">
                  <a16:creationId xmlns:a16="http://schemas.microsoft.com/office/drawing/2014/main" id="{BDBC1402-BE9D-431E-13EA-272C7CCDF46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404" y="2238444"/>
              <a:ext cx="3589032" cy="34993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A96D7-9241-A5E9-C582-5AB681DF56F6}"/>
              </a:ext>
            </a:extLst>
          </p:cNvPr>
          <p:cNvGrpSpPr/>
          <p:nvPr/>
        </p:nvGrpSpPr>
        <p:grpSpPr>
          <a:xfrm>
            <a:off x="486729" y="2588378"/>
            <a:ext cx="4507726" cy="1312164"/>
            <a:chOff x="165410" y="2588378"/>
            <a:chExt cx="4507726" cy="13121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45AA45-D8E3-0758-1D31-B59F45D44D86}"/>
                </a:ext>
              </a:extLst>
            </p:cNvPr>
            <p:cNvSpPr txBox="1"/>
            <p:nvPr/>
          </p:nvSpPr>
          <p:spPr>
            <a:xfrm>
              <a:off x="165410" y="2929735"/>
              <a:ext cx="44449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/>
                <a:t>BPS requires a j=0: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i="1" dirty="0">
                  <a:solidFill>
                    <a:srgbClr val="003399"/>
                  </a:solidFill>
                </a:rPr>
                <a:t>baseline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i="1" dirty="0">
                  <a:solidFill>
                    <a:srgbClr val="003399"/>
                  </a:solidFill>
                </a:rPr>
                <a:t>addresses model set incompleteness </a:t>
              </a:r>
            </a:p>
          </p:txBody>
        </p:sp>
        <p:sp>
          <p:nvSpPr>
            <p:cNvPr id="31" name="Rounded Rectangle 13 2">
              <a:extLst>
                <a:ext uri="{FF2B5EF4-FFF2-40B4-BE49-F238E27FC236}">
                  <a16:creationId xmlns:a16="http://schemas.microsoft.com/office/drawing/2014/main" id="{702E9DB9-D227-8D52-21DE-1829DA8B70E8}"/>
                </a:ext>
              </a:extLst>
            </p:cNvPr>
            <p:cNvSpPr/>
            <p:nvPr/>
          </p:nvSpPr>
          <p:spPr bwMode="auto">
            <a:xfrm>
              <a:off x="165411" y="2899101"/>
              <a:ext cx="4267050" cy="1001441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A65EB5-AC82-7BB8-56E1-B47E3569DF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27491" y="2588378"/>
              <a:ext cx="345645" cy="310723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C6E8C0-55C8-A919-6941-ECF94E686212}"/>
              </a:ext>
            </a:extLst>
          </p:cNvPr>
          <p:cNvGrpSpPr/>
          <p:nvPr/>
        </p:nvGrpSpPr>
        <p:grpSpPr>
          <a:xfrm>
            <a:off x="5470962" y="2521927"/>
            <a:ext cx="4669763" cy="2028232"/>
            <a:chOff x="5470962" y="2521927"/>
            <a:chExt cx="4669763" cy="20282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21DE680-0AEE-9C9F-AF52-838A4F8C05A4}"/>
                </a:ext>
              </a:extLst>
            </p:cNvPr>
            <p:cNvGrpSpPr/>
            <p:nvPr/>
          </p:nvGrpSpPr>
          <p:grpSpPr>
            <a:xfrm>
              <a:off x="5470962" y="2521927"/>
              <a:ext cx="4669763" cy="2028232"/>
              <a:chOff x="4827017" y="2521927"/>
              <a:chExt cx="4669763" cy="202823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1D2D361-ED5F-E60F-71AD-89C6A1A04ABF}"/>
                  </a:ext>
                </a:extLst>
              </p:cNvPr>
              <p:cNvGrpSpPr/>
              <p:nvPr/>
            </p:nvGrpSpPr>
            <p:grpSpPr>
              <a:xfrm>
                <a:off x="4827017" y="2521927"/>
                <a:ext cx="4669763" cy="2028231"/>
                <a:chOff x="4798597" y="2362162"/>
                <a:chExt cx="4669763" cy="189699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1E0534-EDC2-6C0D-408E-65AE1D4AAA94}"/>
                    </a:ext>
                  </a:extLst>
                </p:cNvPr>
                <p:cNvSpPr txBox="1"/>
                <p:nvPr/>
              </p:nvSpPr>
              <p:spPr>
                <a:xfrm>
                  <a:off x="5004440" y="2589558"/>
                  <a:ext cx="4463920" cy="1669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i="1" dirty="0"/>
                    <a:t>Weights to: </a:t>
                  </a:r>
                </a:p>
                <a:p>
                  <a:pPr marL="1657350" lvl="3" indent="-285750">
                    <a:buFont typeface="Arial" panose="020B0604020202020204" pitchFamily="34" charset="0"/>
                    <a:buChar char="•"/>
                  </a:pPr>
                  <a:r>
                    <a:rPr lang="en-US" sz="1800" i="1" dirty="0">
                      <a:solidFill>
                        <a:srgbClr val="003399"/>
                      </a:solidFill>
                    </a:rPr>
                    <a:t>choose?</a:t>
                  </a:r>
                </a:p>
                <a:p>
                  <a:pPr marL="1657350" lvl="3" indent="-285750">
                    <a:buFont typeface="Arial" panose="020B0604020202020204" pitchFamily="34" charset="0"/>
                    <a:buChar char="•"/>
                  </a:pPr>
                  <a:r>
                    <a:rPr lang="en-US" sz="1800" i="1" dirty="0">
                      <a:solidFill>
                        <a:srgbClr val="003399"/>
                      </a:solidFill>
                    </a:rPr>
                    <a:t>estimate?</a:t>
                  </a:r>
                </a:p>
                <a:p>
                  <a:pPr marL="1657350" lvl="3" indent="-285750">
                    <a:buFont typeface="Arial" panose="020B0604020202020204" pitchFamily="34" charset="0"/>
                    <a:buChar char="•"/>
                  </a:pPr>
                  <a:r>
                    <a:rPr lang="en-US" sz="1800" i="1" dirty="0" err="1">
                      <a:solidFill>
                        <a:srgbClr val="003399"/>
                      </a:solidFill>
                    </a:rPr>
                    <a:t>optimise</a:t>
                  </a:r>
                  <a:r>
                    <a:rPr lang="en-US" sz="1800" i="1" dirty="0">
                      <a:solidFill>
                        <a:srgbClr val="003399"/>
                      </a:solidFill>
                    </a:rPr>
                    <a:t>? </a:t>
                  </a:r>
                </a:p>
                <a:p>
                  <a:pPr marL="1657350" lvl="3" indent="-285750">
                    <a:buFont typeface="Arial" panose="020B0604020202020204" pitchFamily="34" charset="0"/>
                    <a:buChar char="•"/>
                  </a:pPr>
                  <a:r>
                    <a:rPr lang="en-US" sz="1800" i="1" dirty="0">
                      <a:solidFill>
                        <a:srgbClr val="003399"/>
                      </a:solidFill>
                    </a:rPr>
                    <a:t>BMA? </a:t>
                  </a:r>
                </a:p>
                <a:p>
                  <a:pPr marL="1657350" lvl="3" indent="-285750">
                    <a:buFont typeface="Arial" panose="020B0604020202020204" pitchFamily="34" charset="0"/>
                    <a:buChar char="•"/>
                  </a:pPr>
                  <a:r>
                    <a:rPr lang="en-US" sz="1800" i="1" dirty="0">
                      <a:solidFill>
                        <a:srgbClr val="003399"/>
                      </a:solidFill>
                    </a:rPr>
                    <a:t>…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31D31BCA-15DD-ADA7-5E62-2AD3C9B566F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98597" y="2362162"/>
                  <a:ext cx="0" cy="482836"/>
                </a:xfrm>
                <a:prstGeom prst="straightConnector1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30" name="Rounded Rectangle 13 1">
                <a:extLst>
                  <a:ext uri="{FF2B5EF4-FFF2-40B4-BE49-F238E27FC236}">
                    <a16:creationId xmlns:a16="http://schemas.microsoft.com/office/drawing/2014/main" id="{3DCB8EC2-D22A-AAC9-EFE9-DE7B7784F6E8}"/>
                  </a:ext>
                </a:extLst>
              </p:cNvPr>
              <p:cNvSpPr/>
              <p:nvPr/>
            </p:nvSpPr>
            <p:spPr bwMode="auto">
              <a:xfrm>
                <a:off x="6368103" y="2746701"/>
                <a:ext cx="1737157" cy="1803458"/>
              </a:xfrm>
              <a:prstGeom prst="roundRect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230E45-BC8E-F198-EC6F-92487BEE8C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70962" y="3038166"/>
              <a:ext cx="1524133" cy="0"/>
            </a:xfrm>
            <a:prstGeom prst="line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789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EAAC82F-EE2F-9201-CE20-07A49CE57631}"/>
              </a:ext>
            </a:extLst>
          </p:cNvPr>
          <p:cNvGrpSpPr/>
          <p:nvPr/>
        </p:nvGrpSpPr>
        <p:grpSpPr>
          <a:xfrm>
            <a:off x="2306231" y="1075904"/>
            <a:ext cx="6715125" cy="4233723"/>
            <a:chOff x="2304623" y="1061440"/>
            <a:chExt cx="6715125" cy="42337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3C7CF5-258B-3512-FE61-181C27DE5835}"/>
                </a:ext>
              </a:extLst>
            </p:cNvPr>
            <p:cNvGrpSpPr/>
            <p:nvPr/>
          </p:nvGrpSpPr>
          <p:grpSpPr>
            <a:xfrm>
              <a:off x="5301695" y="3198570"/>
              <a:ext cx="2082100" cy="2096593"/>
              <a:chOff x="1899563" y="3429000"/>
              <a:chExt cx="2082100" cy="209659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646" y="3429000"/>
                <a:ext cx="1178693" cy="1710957"/>
              </a:xfrm>
              <a:prstGeom prst="rect">
                <a:avLst/>
              </a:prstGeom>
            </p:spPr>
          </p:pic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BDB7042F-5D4A-E97D-4C6E-6F193A73A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563" y="5156261"/>
                <a:ext cx="2082100" cy="369332"/>
              </a:xfrm>
              <a:prstGeom prst="rect">
                <a:avLst/>
              </a:prstGeom>
              <a:solidFill>
                <a:srgbClr val="EAEAEA">
                  <a:alpha val="0"/>
                </a:srgb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dirty="0"/>
                  <a:t>Michael Lindon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187AD7-8A47-ED0F-BC47-EB626CCAD71F}"/>
                </a:ext>
              </a:extLst>
            </p:cNvPr>
            <p:cNvGrpSpPr/>
            <p:nvPr/>
          </p:nvGrpSpPr>
          <p:grpSpPr>
            <a:xfrm>
              <a:off x="7246697" y="2541221"/>
              <a:ext cx="1560518" cy="2091111"/>
              <a:chOff x="5846776" y="4167487"/>
              <a:chExt cx="1560518" cy="209111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4008" y="4167487"/>
                <a:ext cx="1206342" cy="1719433"/>
              </a:xfrm>
              <a:prstGeom prst="rect">
                <a:avLst/>
              </a:prstGeom>
            </p:spPr>
          </p:pic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71669AAD-DBD5-1F23-B2A2-FECD39D96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6776" y="5889266"/>
                <a:ext cx="1560518" cy="369332"/>
              </a:xfrm>
              <a:prstGeom prst="rect">
                <a:avLst/>
              </a:prstGeom>
              <a:solidFill>
                <a:srgbClr val="EAEAEA">
                  <a:alpha val="0"/>
                </a:srgb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dirty="0"/>
                  <a:t>Isaac Lavine </a:t>
                </a:r>
              </a:p>
            </p:txBody>
          </p:sp>
        </p:grpSp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76BEB971-E928-BB4D-D5AC-6417981A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623" y="1061440"/>
              <a:ext cx="6715125" cy="1276350"/>
            </a:xfrm>
            <a:prstGeom prst="rect">
              <a:avLst/>
            </a:prstGeom>
          </p:spPr>
        </p:pic>
      </p:grpSp>
      <p:sp>
        <p:nvSpPr>
          <p:cNvPr id="2852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6715" y="0"/>
            <a:ext cx="8297285" cy="538163"/>
          </a:xfrm>
        </p:spPr>
        <p:txBody>
          <a:bodyPr/>
          <a:lstStyle/>
          <a:p>
            <a:pPr>
              <a:defRPr/>
            </a:pPr>
            <a:r>
              <a:rPr lang="en-GB" dirty="0">
                <a:effectLst/>
              </a:rPr>
              <a:t>  BPS and goal-oriented forecasting: An example setting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165E30-D601-D79D-1DBB-3749BCAF08D5}"/>
              </a:ext>
            </a:extLst>
          </p:cNvPr>
          <p:cNvSpPr txBox="1">
            <a:spLocks/>
          </p:cNvSpPr>
          <p:nvPr/>
        </p:nvSpPr>
        <p:spPr>
          <a:xfrm>
            <a:off x="11152" y="6055258"/>
            <a:ext cx="9144000" cy="3693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Clyde &amp; Iversen ’13; Geweke &amp;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Amisano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’11, ’17;  Nakajima &amp; West, ’13; and more … ]</a:t>
            </a:r>
          </a:p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AEBCCA-3132-E3A7-62AE-D3562C8801F4}"/>
              </a:ext>
            </a:extLst>
          </p:cNvPr>
          <p:cNvGrpSpPr/>
          <p:nvPr/>
        </p:nvGrpSpPr>
        <p:grpSpPr>
          <a:xfrm>
            <a:off x="155425" y="4034345"/>
            <a:ext cx="4902442" cy="1737360"/>
            <a:chOff x="155425" y="4034345"/>
            <a:chExt cx="4902442" cy="173736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5671504-52C2-5986-D518-D18D5FD80E14}"/>
                </a:ext>
              </a:extLst>
            </p:cNvPr>
            <p:cNvSpPr txBox="1">
              <a:spLocks/>
            </p:cNvSpPr>
            <p:nvPr/>
          </p:nvSpPr>
          <p:spPr>
            <a:xfrm>
              <a:off x="155425" y="4128917"/>
              <a:ext cx="4902442" cy="1593827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003399"/>
                  </a:solidFill>
                </a:rPr>
                <a:t>c.f. “generalized Bayesian updating”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003399"/>
                  </a:solidFill>
                </a:rPr>
                <a:t>     </a:t>
              </a:r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</a:rPr>
                <a:t>- </a:t>
              </a:r>
              <a:r>
                <a:rPr lang="en-US" sz="1800" dirty="0" err="1">
                  <a:solidFill>
                    <a:schemeClr val="bg2">
                      <a:lumMod val="75000"/>
                    </a:schemeClr>
                  </a:solidFill>
                </a:rPr>
                <a:t>Bissiri</a:t>
              </a:r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</a:rPr>
                <a:t>, Holmes &amp; Walker ’16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003399"/>
                  </a:solidFill>
                </a:rPr>
                <a:t>&amp; “focused prediction”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003399"/>
                  </a:solidFill>
                </a:rPr>
                <a:t>     </a:t>
              </a:r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</a:rPr>
                <a:t>- </a:t>
              </a:r>
              <a:r>
                <a:rPr lang="en-US" sz="1800" dirty="0" err="1">
                  <a:solidFill>
                    <a:schemeClr val="bg2">
                      <a:lumMod val="75000"/>
                    </a:schemeClr>
                  </a:solidFill>
                </a:rPr>
                <a:t>Loaiza</a:t>
              </a:r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</a:rPr>
                <a:t>-Maya, Martin &amp; Frazier 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’</a:t>
              </a:r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</a:rPr>
                <a:t>21</a:t>
              </a:r>
            </a:p>
            <a:p>
              <a:pPr marL="0" indent="0" algn="r">
                <a:buNone/>
              </a:pPr>
              <a:r>
                <a:rPr lang="en-US" sz="1600" dirty="0">
                  <a:solidFill>
                    <a:srgbClr val="003399"/>
                  </a:solidFill>
                </a:rPr>
                <a:t>   </a:t>
              </a:r>
            </a:p>
          </p:txBody>
        </p:sp>
        <p:sp>
          <p:nvSpPr>
            <p:cNvPr id="13" name="Rounded Rectangle 13 2">
              <a:extLst>
                <a:ext uri="{FF2B5EF4-FFF2-40B4-BE49-F238E27FC236}">
                  <a16:creationId xmlns:a16="http://schemas.microsoft.com/office/drawing/2014/main" id="{11C51162-8612-8DBA-18F5-35A37D624DCB}"/>
                </a:ext>
              </a:extLst>
            </p:cNvPr>
            <p:cNvSpPr/>
            <p:nvPr/>
          </p:nvSpPr>
          <p:spPr bwMode="auto">
            <a:xfrm>
              <a:off x="165411" y="4034345"/>
              <a:ext cx="4252969" cy="1737360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E36ADB-5996-FBED-523A-FCA05E4C8112}"/>
              </a:ext>
            </a:extLst>
          </p:cNvPr>
          <p:cNvGrpSpPr/>
          <p:nvPr/>
        </p:nvGrpSpPr>
        <p:grpSpPr>
          <a:xfrm>
            <a:off x="2738951" y="1436880"/>
            <a:ext cx="3145372" cy="1574030"/>
            <a:chOff x="2738951" y="1436880"/>
            <a:chExt cx="3145372" cy="1574030"/>
          </a:xfrm>
        </p:grpSpPr>
        <p:sp>
          <p:nvSpPr>
            <p:cNvPr id="15" name="Rounded Rectangle 27 1 2">
              <a:extLst>
                <a:ext uri="{FF2B5EF4-FFF2-40B4-BE49-F238E27FC236}">
                  <a16:creationId xmlns:a16="http://schemas.microsoft.com/office/drawing/2014/main" id="{10E1E9AD-5731-5B78-DF41-C83045199001}"/>
                </a:ext>
              </a:extLst>
            </p:cNvPr>
            <p:cNvSpPr/>
            <p:nvPr/>
          </p:nvSpPr>
          <p:spPr bwMode="auto">
            <a:xfrm>
              <a:off x="5004068" y="2472747"/>
              <a:ext cx="880255" cy="53816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4D75B7-C33C-110A-BA81-8F803A3C48E2}"/>
                </a:ext>
              </a:extLst>
            </p:cNvPr>
            <p:cNvGrpSpPr/>
            <p:nvPr/>
          </p:nvGrpSpPr>
          <p:grpSpPr>
            <a:xfrm>
              <a:off x="2738951" y="1436880"/>
              <a:ext cx="3103772" cy="1512022"/>
              <a:chOff x="2738951" y="1436880"/>
              <a:chExt cx="3103772" cy="1512022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54F7CF7-1DF3-2A36-468A-B5A50EA51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6218" y="2510323"/>
                <a:ext cx="806505" cy="4385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3399"/>
                    </a:solidFill>
                  </a:rPr>
                  <a:t>AVS</a:t>
                </a:r>
                <a:endParaRPr lang="en-US" sz="24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r">
                  <a:buNone/>
                </a:pPr>
                <a:r>
                  <a:rPr lang="en-US" sz="1600" dirty="0">
                    <a:solidFill>
                      <a:srgbClr val="003399"/>
                    </a:solidFill>
                  </a:rPr>
                  <a:t>   </a:t>
                </a:r>
              </a:p>
            </p:txBody>
          </p:sp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5C7C3DA2-D467-FD7A-85C9-5AB639E6B9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127" y="1442566"/>
                <a:ext cx="320386" cy="4385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3399"/>
                    </a:solidFill>
                  </a:rPr>
                  <a:t>_</a:t>
                </a:r>
                <a:endParaRPr lang="en-US" sz="24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r">
                  <a:buNone/>
                </a:pPr>
                <a:r>
                  <a:rPr lang="en-US" sz="1600" dirty="0">
                    <a:solidFill>
                      <a:srgbClr val="003399"/>
                    </a:solidFill>
                  </a:rPr>
                  <a:t>   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6D42410-9F15-57C5-CF89-F3921EE1E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8385" y="1442331"/>
                <a:ext cx="320386" cy="4385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3399"/>
                    </a:solidFill>
                  </a:rPr>
                  <a:t>_</a:t>
                </a:r>
                <a:endParaRPr lang="en-US" sz="24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r">
                  <a:buNone/>
                </a:pPr>
                <a:r>
                  <a:rPr lang="en-US" sz="1600" dirty="0">
                    <a:solidFill>
                      <a:srgbClr val="003399"/>
                    </a:solidFill>
                  </a:rPr>
                  <a:t>   </a:t>
                </a: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D5A4F7F-6529-2D21-CD4B-47833F619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8951" y="1436880"/>
                <a:ext cx="320386" cy="43857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dirty="0">
                    <a:solidFill>
                      <a:srgbClr val="003399"/>
                    </a:solidFill>
                  </a:rPr>
                  <a:t>_</a:t>
                </a:r>
                <a:endParaRPr lang="en-US" sz="24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 algn="r">
                  <a:buNone/>
                </a:pPr>
                <a:r>
                  <a:rPr lang="en-US" sz="1600" dirty="0">
                    <a:solidFill>
                      <a:srgbClr val="003399"/>
                    </a:solidFill>
                  </a:rPr>
                  <a:t> 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0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C17EEA0-E6CE-0430-4AAD-CC9EB3A6FBE4}"/>
              </a:ext>
            </a:extLst>
          </p:cNvPr>
          <p:cNvGrpSpPr/>
          <p:nvPr/>
        </p:nvGrpSpPr>
        <p:grpSpPr>
          <a:xfrm>
            <a:off x="2372162" y="904102"/>
            <a:ext cx="4464810" cy="536989"/>
            <a:chOff x="2411490" y="1781259"/>
            <a:chExt cx="4464810" cy="536989"/>
          </a:xfrm>
        </p:grpSpPr>
        <p:sp>
          <p:nvSpPr>
            <p:cNvPr id="19" name="Rounded Rectangle 27 1 1">
              <a:extLst>
                <a:ext uri="{FF2B5EF4-FFF2-40B4-BE49-F238E27FC236}">
                  <a16:creationId xmlns:a16="http://schemas.microsoft.com/office/drawing/2014/main" id="{1BFF84A8-6E76-5FFF-B4E3-0D12BF94DB00}"/>
                </a:ext>
              </a:extLst>
            </p:cNvPr>
            <p:cNvSpPr/>
            <p:nvPr/>
          </p:nvSpPr>
          <p:spPr bwMode="auto">
            <a:xfrm>
              <a:off x="2411490" y="1781259"/>
              <a:ext cx="4464810" cy="53698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" name="Picture 2" descr="&#10;\documentclass{article}&#10;\pagestyle{empty}\input talkdefs\begin{document}&#10; &#10;$p(\y|\cH,\cD) = \sum_{j=0{:}J} \pi_j h_j(\y) $&#10;&#10;\end{document}&#10;" title="IguanaTex Bitmap Display">
              <a:extLst>
                <a:ext uri="{FF2B5EF4-FFF2-40B4-BE49-F238E27FC236}">
                  <a16:creationId xmlns:a16="http://schemas.microsoft.com/office/drawing/2014/main" id="{B7CBD33C-8E36-7263-8FC4-35B22E9B7B2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324" y="1874751"/>
              <a:ext cx="4157878" cy="4053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5795CB-6740-9B17-32F4-B6F77EB8D61C}"/>
              </a:ext>
            </a:extLst>
          </p:cNvPr>
          <p:cNvGrpSpPr/>
          <p:nvPr/>
        </p:nvGrpSpPr>
        <p:grpSpPr>
          <a:xfrm>
            <a:off x="1919075" y="894028"/>
            <a:ext cx="5358392" cy="536989"/>
            <a:chOff x="1894109" y="913320"/>
            <a:chExt cx="5411954" cy="536989"/>
          </a:xfrm>
        </p:grpSpPr>
        <p:sp>
          <p:nvSpPr>
            <p:cNvPr id="5" name="Rounded Rectangle 27 1 2">
              <a:extLst>
                <a:ext uri="{FF2B5EF4-FFF2-40B4-BE49-F238E27FC236}">
                  <a16:creationId xmlns:a16="http://schemas.microsoft.com/office/drawing/2014/main" id="{DD1F6075-741D-4216-E036-99FF830AAAC2}"/>
                </a:ext>
              </a:extLst>
            </p:cNvPr>
            <p:cNvSpPr/>
            <p:nvPr/>
          </p:nvSpPr>
          <p:spPr bwMode="auto">
            <a:xfrm>
              <a:off x="1894109" y="913320"/>
              <a:ext cx="5411954" cy="53698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 descr="\documentclass{article}&#10;\pagestyle{empty} \input talkdefs \begin{document}&#10;  &#10; $ p(\y_t | \cH_t, \cD_{t-1} ) = &#10;\sum_{j=0{:}J} \pi_{tj} h_{tj}(\y_t) $ &#10; &#10;&#10;&#10;\end{document}&#10;" title="IguanaTex Bitmap Display">
              <a:extLst>
                <a:ext uri="{FF2B5EF4-FFF2-40B4-BE49-F238E27FC236}">
                  <a16:creationId xmlns:a16="http://schemas.microsoft.com/office/drawing/2014/main" id="{86A2B213-A864-EE3F-DD43-611552C1B10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100" y="1027963"/>
              <a:ext cx="5143654" cy="403296"/>
            </a:xfrm>
            <a:prstGeom prst="rect">
              <a:avLst/>
            </a:prstGeom>
          </p:spPr>
        </p:pic>
      </p:grpSp>
      <p:pic>
        <p:nvPicPr>
          <p:cNvPr id="4" name="Picture 3" descr="\documentclass{article}&#10;\pagestyle{empty} \input talkdefs \begin{document}&#10;  &#10; $ \pi_{tj} \ \propto \ \pi_{t-1,j}\exp( \tau s_{tj} ) $ &#10; &#10;&#10;&#10;\end{document}&#10;" title="IguanaTex Bitmap Display">
            <a:extLst>
              <a:ext uri="{FF2B5EF4-FFF2-40B4-BE49-F238E27FC236}">
                <a16:creationId xmlns:a16="http://schemas.microsoft.com/office/drawing/2014/main" id="{F176A78F-F76F-1A8E-03E4-48341603A2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4" y="1912039"/>
            <a:ext cx="3367072" cy="352631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8B026207-868E-B993-0C17-C57CC7C82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3548" y="-3799"/>
            <a:ext cx="7835900" cy="538162"/>
          </a:xfrm>
        </p:spPr>
        <p:txBody>
          <a:bodyPr/>
          <a:lstStyle/>
          <a:p>
            <a:pPr>
              <a:defRPr/>
            </a:pPr>
            <a:r>
              <a:rPr lang="en-GB" dirty="0">
                <a:effectLst/>
              </a:rPr>
              <a:t>  BPS goal-oriented mixtures: Examples in time series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4DF409-5CCE-5FFA-31B0-B2080BFC8A16}"/>
              </a:ext>
            </a:extLst>
          </p:cNvPr>
          <p:cNvGrpSpPr/>
          <p:nvPr/>
        </p:nvGrpSpPr>
        <p:grpSpPr>
          <a:xfrm>
            <a:off x="3448731" y="1857910"/>
            <a:ext cx="5193276" cy="1021874"/>
            <a:chOff x="3448731" y="1857910"/>
            <a:chExt cx="5193276" cy="10218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99DA30-5C01-017D-BB93-E982F80AA415}"/>
                </a:ext>
              </a:extLst>
            </p:cNvPr>
            <p:cNvSpPr txBox="1"/>
            <p:nvPr/>
          </p:nvSpPr>
          <p:spPr>
            <a:xfrm>
              <a:off x="4983813" y="1907301"/>
              <a:ext cx="36100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3" algn="ctr"/>
              <a:r>
                <a:rPr lang="en-US" sz="1800" i="1" dirty="0">
                  <a:solidFill>
                    <a:srgbClr val="003399"/>
                  </a:solidFill>
                </a:rPr>
                <a:t>Scoring past/recent forecast outcomes on chosen metric(s)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2F16FD-269E-58F6-6435-9A76743A4F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58255" y="2253632"/>
              <a:ext cx="0" cy="368863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8" name="Rounded Rectangle 13 1">
              <a:extLst>
                <a:ext uri="{FF2B5EF4-FFF2-40B4-BE49-F238E27FC236}">
                  <a16:creationId xmlns:a16="http://schemas.microsoft.com/office/drawing/2014/main" id="{2D2CCFA2-76A4-7FB7-7043-8417D09DEDF0}"/>
                </a:ext>
              </a:extLst>
            </p:cNvPr>
            <p:cNvSpPr/>
            <p:nvPr/>
          </p:nvSpPr>
          <p:spPr bwMode="auto">
            <a:xfrm>
              <a:off x="6309038" y="1857910"/>
              <a:ext cx="2332969" cy="1021874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91515C-ABF2-E41E-954D-32CFEFB91A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48731" y="2622495"/>
              <a:ext cx="2860307" cy="6594"/>
            </a:xfrm>
            <a:prstGeom prst="line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B5EE1D2-752D-8240-9B87-33E33E615545}"/>
              </a:ext>
            </a:extLst>
          </p:cNvPr>
          <p:cNvSpPr txBox="1"/>
          <p:nvPr/>
        </p:nvSpPr>
        <p:spPr>
          <a:xfrm>
            <a:off x="4246832" y="3420900"/>
            <a:ext cx="4015843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3399"/>
                </a:solidFill>
              </a:rPr>
              <a:t>Multivariate dynamic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3399"/>
                </a:solidFill>
              </a:rPr>
              <a:t>Current and/or lagged predictors?</a:t>
            </a: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id="{6ED40BA4-AB09-857D-5AEE-31657AB3F75E}"/>
              </a:ext>
            </a:extLst>
          </p:cNvPr>
          <p:cNvSpPr/>
          <p:nvPr/>
        </p:nvSpPr>
        <p:spPr bwMode="auto">
          <a:xfrm>
            <a:off x="4119338" y="3293072"/>
            <a:ext cx="4731776" cy="3246733"/>
          </a:xfrm>
          <a:prstGeom prst="roundRect">
            <a:avLst/>
          </a:prstGeom>
          <a:noFill/>
          <a:ln w="1905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214F8F-FE2E-8511-F276-51A41329748E}"/>
              </a:ext>
            </a:extLst>
          </p:cNvPr>
          <p:cNvGrpSpPr/>
          <p:nvPr/>
        </p:nvGrpSpPr>
        <p:grpSpPr>
          <a:xfrm>
            <a:off x="389286" y="3975961"/>
            <a:ext cx="3932567" cy="1743393"/>
            <a:chOff x="314265" y="2931838"/>
            <a:chExt cx="3932567" cy="1743393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C51F6FA-A082-FB5E-BE40-80DA6FB21D24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314265" y="2931838"/>
              <a:ext cx="2895641" cy="1743393"/>
              <a:chOff x="314265" y="2931838"/>
              <a:chExt cx="2895641" cy="17433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F749FE-67A2-8BE9-B490-A59D60AB3998}"/>
                  </a:ext>
                </a:extLst>
              </p:cNvPr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347450" y="4196634"/>
                <a:ext cx="2862456" cy="478597"/>
                <a:chOff x="330814" y="4993100"/>
                <a:chExt cx="2862456" cy="47859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8F3719E-51B6-1514-0F99-9196BA9765E6}"/>
                    </a:ext>
                  </a:extLst>
                </p:cNvPr>
                <p:cNvSpPr txBox="1"/>
                <p:nvPr/>
              </p:nvSpPr>
              <p:spPr bwMode="auto">
                <a:xfrm>
                  <a:off x="330814" y="4993100"/>
                  <a:ext cx="17625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003399"/>
                      </a:solidFill>
                    </a:rPr>
                    <a:t>Model set:</a:t>
                  </a:r>
                </a:p>
              </p:txBody>
            </p:sp>
            <p:pic>
              <p:nvPicPr>
                <p:cNvPr id="12" name="Picture 11" descr="\documentclass{article}&#10;\pagestyle{empty} \input talkdefs \begin{document}&#10;  &#10;$$ {\mathcal M}_{t,1{:}J} $$&#10;&#10;&#10;\end{document}&#10;" title="IguanaTex Bitmap Display">
                  <a:extLst>
                    <a:ext uri="{FF2B5EF4-FFF2-40B4-BE49-F238E27FC236}">
                      <a16:creationId xmlns:a16="http://schemas.microsoft.com/office/drawing/2014/main" id="{E4C01DE2-B05E-246F-80F1-D981F75104F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0776" y="5072703"/>
                  <a:ext cx="1052494" cy="398994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65380B3-EC9A-AAE1-99A1-B0E179DC6BB0}"/>
                  </a:ext>
                </a:extLst>
              </p:cNvPr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314265" y="2931838"/>
                <a:ext cx="2812643" cy="861561"/>
                <a:chOff x="314265" y="2931838"/>
                <a:chExt cx="2812643" cy="86156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0FD6D93-479A-20C9-2CB1-7ED63F393107}"/>
                    </a:ext>
                  </a:extLst>
                </p:cNvPr>
                <p:cNvGrpSpPr/>
                <p:nvPr>
                  <p:custDataLst>
                    <p:tags r:id="rId6"/>
                  </p:custDataLst>
                </p:nvPr>
              </p:nvGrpSpPr>
              <p:grpSpPr>
                <a:xfrm>
                  <a:off x="314265" y="3244759"/>
                  <a:ext cx="640080" cy="548640"/>
                  <a:chOff x="314265" y="3244759"/>
                  <a:chExt cx="640080" cy="548640"/>
                </a:xfrm>
              </p:grpSpPr>
              <p:sp>
                <p:nvSpPr>
                  <p:cNvPr id="49" name="Rounded Rectangle 1">
                    <a:extLst>
                      <a:ext uri="{FF2B5EF4-FFF2-40B4-BE49-F238E27FC236}">
                        <a16:creationId xmlns:a16="http://schemas.microsoft.com/office/drawing/2014/main" id="{719C07B0-022A-7C91-04D7-BA060A0578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265" y="3244759"/>
                    <a:ext cx="640080" cy="548640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53" name="Picture 52" descr="\documentclass{article}&#10;\pagestyle{empty} \input talkdefs \begin{document}&#10;  &#10;$\mathcal M_{t1}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064A71C7-C40E-AFFE-5D51-0DDE7B78405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5078" y="3380720"/>
                    <a:ext cx="509633" cy="26232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04EA787-3177-DCFE-69C6-9348FD8C4E4D}"/>
                    </a:ext>
                  </a:extLst>
                </p:cNvPr>
                <p:cNvGrpSpPr/>
                <p:nvPr>
                  <p:custDataLst>
                    <p:tags r:id="rId7"/>
                  </p:custDataLst>
                </p:nvPr>
              </p:nvGrpSpPr>
              <p:grpSpPr>
                <a:xfrm>
                  <a:off x="1077286" y="3244759"/>
                  <a:ext cx="640080" cy="548640"/>
                  <a:chOff x="1077286" y="3244759"/>
                  <a:chExt cx="640080" cy="548640"/>
                </a:xfrm>
              </p:grpSpPr>
              <p:sp>
                <p:nvSpPr>
                  <p:cNvPr id="47" name="Rounded Rectangle 30">
                    <a:extLst>
                      <a:ext uri="{FF2B5EF4-FFF2-40B4-BE49-F238E27FC236}">
                        <a16:creationId xmlns:a16="http://schemas.microsoft.com/office/drawing/2014/main" id="{31D47746-3E4D-8FE6-9E94-9ED974E640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77286" y="3244759"/>
                    <a:ext cx="640080" cy="548640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60" name="Picture 59" descr="\documentclass{article}&#10;\pagestyle{empty} \input talkdefs \begin{document}&#10;  &#10;$\mathcal M_{t2}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5ED56CCA-B1B0-AD42-1638-775741F7A84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8912" y="3391472"/>
                    <a:ext cx="516428" cy="26232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F2360C4C-8957-C6C0-261E-5D8E10E27A6F}"/>
                    </a:ext>
                  </a:extLst>
                </p:cNvPr>
                <p:cNvGrpSpPr/>
                <p:nvPr>
                  <p:custDataLst>
                    <p:tags r:id="rId8"/>
                  </p:custDataLst>
                </p:nvPr>
              </p:nvGrpSpPr>
              <p:grpSpPr>
                <a:xfrm>
                  <a:off x="2486828" y="3244386"/>
                  <a:ext cx="640080" cy="548640"/>
                  <a:chOff x="2486828" y="3244386"/>
                  <a:chExt cx="640080" cy="548640"/>
                </a:xfrm>
              </p:grpSpPr>
              <p:sp>
                <p:nvSpPr>
                  <p:cNvPr id="45" name="Rounded Rectangle 31">
                    <a:extLst>
                      <a:ext uri="{FF2B5EF4-FFF2-40B4-BE49-F238E27FC236}">
                        <a16:creationId xmlns:a16="http://schemas.microsoft.com/office/drawing/2014/main" id="{3D1C53B3-DF12-8FA1-6AE1-62CDE72209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6828" y="3244386"/>
                    <a:ext cx="640080" cy="548640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67" name="Picture 66" descr="\documentclass{article}&#10;\pagestyle{empty} \input talkdefs \begin{document}&#10;  &#10;$\mathcal M_{tj}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689733F4-2B26-81B7-43AD-AE2E8D6F7BA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8410" y="3387845"/>
                    <a:ext cx="502837" cy="30451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417667D-39D2-CB42-B726-9E95B7A3A055}"/>
                    </a:ext>
                  </a:extLst>
                </p:cNvPr>
                <p:cNvSpPr txBox="1"/>
                <p:nvPr/>
              </p:nvSpPr>
              <p:spPr>
                <a:xfrm>
                  <a:off x="1745949" y="2931838"/>
                  <a:ext cx="1152998" cy="852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…</a:t>
                  </a: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8425C1-4AB8-3B31-0D67-78DA19941883}"/>
                </a:ext>
              </a:extLst>
            </p:cNvPr>
            <p:cNvSpPr txBox="1"/>
            <p:nvPr/>
          </p:nvSpPr>
          <p:spPr>
            <a:xfrm>
              <a:off x="3093834" y="2938092"/>
              <a:ext cx="1152998" cy="852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07A0E9A1-22A7-AB69-13E9-4C91C917A85C}"/>
              </a:ext>
            </a:extLst>
          </p:cNvPr>
          <p:cNvSpPr/>
          <p:nvPr/>
        </p:nvSpPr>
        <p:spPr>
          <a:xfrm>
            <a:off x="7415572" y="4329956"/>
            <a:ext cx="146744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Inflation</a:t>
            </a:r>
          </a:p>
          <a:p>
            <a:r>
              <a:rPr lang="en-US" sz="1400" dirty="0"/>
              <a:t>Consumption</a:t>
            </a:r>
          </a:p>
          <a:p>
            <a:r>
              <a:rPr lang="en-US" sz="1400" dirty="0"/>
              <a:t>10-year T-bill</a:t>
            </a:r>
          </a:p>
          <a:p>
            <a:r>
              <a:rPr lang="en-US" sz="1400" dirty="0"/>
              <a:t>Wage Growth</a:t>
            </a:r>
          </a:p>
          <a:p>
            <a:r>
              <a:rPr lang="en-US" sz="1400" dirty="0"/>
              <a:t>M2 Money</a:t>
            </a:r>
          </a:p>
          <a:p>
            <a:r>
              <a:rPr lang="en-US" sz="1400" dirty="0"/>
              <a:t>BAA Corp Bond</a:t>
            </a:r>
          </a:p>
          <a:p>
            <a:r>
              <a:rPr lang="en-US" sz="1400" dirty="0"/>
              <a:t>Gold 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07C0701-62E4-E83D-4C57-CFDA8F47DD7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87" y="4256804"/>
            <a:ext cx="3149210" cy="20994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0A01B53-7D32-861D-32AF-BB648BDF2387}"/>
              </a:ext>
            </a:extLst>
          </p:cNvPr>
          <p:cNvGrpSpPr/>
          <p:nvPr/>
        </p:nvGrpSpPr>
        <p:grpSpPr>
          <a:xfrm>
            <a:off x="1517473" y="2632264"/>
            <a:ext cx="1934433" cy="644139"/>
            <a:chOff x="1517473" y="2632264"/>
            <a:chExt cx="1934433" cy="644139"/>
          </a:xfrm>
        </p:grpSpPr>
        <p:pic>
          <p:nvPicPr>
            <p:cNvPr id="14" name="Picture 13" descr="\documentclass{article}&#10;\pagestyle{empty} \input talkdefs \begin{document}&#10;  &#10; $   \exp( \btau'\s_{tj} ) $ &#10; &#10;&#10;&#10;\end{document}&#10;" title="IguanaTex Bitmap Display">
              <a:extLst>
                <a:ext uri="{FF2B5EF4-FFF2-40B4-BE49-F238E27FC236}">
                  <a16:creationId xmlns:a16="http://schemas.microsoft.com/office/drawing/2014/main" id="{AAE27E7C-2669-0808-0970-4E90CA0B86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73" y="2923772"/>
              <a:ext cx="1454784" cy="352631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05B0DBE-AB40-09A3-2E0B-E5CEF92F12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36606" y="2632264"/>
              <a:ext cx="815300" cy="335140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830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276370" y="10955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Macroeconomic forecasting: Goals?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6410" y="1498976"/>
            <a:ext cx="735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400" dirty="0">
                <a:solidFill>
                  <a:srgbClr val="003399"/>
                </a:solidFill>
              </a:rPr>
              <a:t>? </a:t>
            </a:r>
            <a:r>
              <a:rPr lang="en-US" sz="2400" i="1" dirty="0">
                <a:solidFill>
                  <a:srgbClr val="003399"/>
                </a:solidFill>
              </a:rPr>
              <a:t>k=</a:t>
            </a:r>
            <a:r>
              <a:rPr lang="en-US" sz="2400" dirty="0">
                <a:solidFill>
                  <a:srgbClr val="003399"/>
                </a:solidFill>
              </a:rPr>
              <a:t>12 or 24-months ahead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3095" y="4158695"/>
            <a:ext cx="7834621" cy="1133824"/>
            <a:chOff x="693095" y="4158695"/>
            <a:chExt cx="7834621" cy="1133824"/>
          </a:xfrm>
        </p:grpSpPr>
        <p:sp>
          <p:nvSpPr>
            <p:cNvPr id="17" name="TextBox 16"/>
            <p:cNvSpPr txBox="1"/>
            <p:nvPr/>
          </p:nvSpPr>
          <p:spPr>
            <a:xfrm>
              <a:off x="4009174" y="425663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93095" y="4256530"/>
              <a:ext cx="7834621" cy="1035989"/>
              <a:chOff x="654690" y="2699305"/>
              <a:chExt cx="7834621" cy="103598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009174" y="3181296"/>
                <a:ext cx="18473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54690" y="2699305"/>
                <a:ext cx="78346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Model for forecast &amp;/or decision purposes </a:t>
                </a:r>
              </a:p>
              <a:p>
                <a:pPr algn="ctr"/>
                <a:r>
                  <a:rPr lang="en-US" sz="2400" i="1" dirty="0">
                    <a:solidFill>
                      <a:srgbClr val="003399"/>
                    </a:solidFill>
                  </a:rPr>
                  <a:t>- Assess, compare, combine models modulo goals - </a:t>
                </a:r>
              </a:p>
            </p:txBody>
          </p:sp>
        </p:grpSp>
        <p:sp>
          <p:nvSpPr>
            <p:cNvPr id="14" name="Rounded Rectangle 13"/>
            <p:cNvSpPr/>
            <p:nvPr/>
          </p:nvSpPr>
          <p:spPr bwMode="auto">
            <a:xfrm>
              <a:off x="961931" y="4158695"/>
              <a:ext cx="7373760" cy="1070745"/>
            </a:xfrm>
            <a:prstGeom prst="roundRect">
              <a:avLst/>
            </a:prstGeom>
            <a:noFill/>
            <a:ln w="190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69701" y="2238445"/>
            <a:ext cx="735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3399"/>
                </a:solidFill>
              </a:rPr>
              <a:t>? </a:t>
            </a:r>
            <a:r>
              <a:rPr lang="en-US" sz="2400" i="1" dirty="0">
                <a:solidFill>
                  <a:srgbClr val="003399"/>
                </a:solidFill>
              </a:rPr>
              <a:t>k=</a:t>
            </a:r>
            <a:r>
              <a:rPr lang="en-US" sz="2400" dirty="0">
                <a:solidFill>
                  <a:srgbClr val="003399"/>
                </a:solidFill>
              </a:rPr>
              <a:t>1:24-months ahead </a:t>
            </a:r>
            <a:r>
              <a:rPr lang="en-US" sz="2400" u="sng" dirty="0">
                <a:solidFill>
                  <a:srgbClr val="003399"/>
                </a:solidFill>
              </a:rPr>
              <a:t>jointly</a:t>
            </a:r>
            <a:r>
              <a:rPr lang="en-US" sz="2400" dirty="0">
                <a:solidFill>
                  <a:srgbClr val="003399"/>
                </a:solidFill>
              </a:rPr>
              <a:t>: “path” forecasting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9701" y="2967335"/>
            <a:ext cx="735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3399"/>
                </a:solidFill>
              </a:rPr>
              <a:t>BMA ?  1-month ahead score</a:t>
            </a:r>
            <a:endParaRPr lang="en-US" sz="2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0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15" y="3605864"/>
            <a:ext cx="4454980" cy="2972346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kern="0" dirty="0">
                <a:effectLst/>
              </a:rPr>
              <a:t>Macroeconomic forecasting: </a:t>
            </a:r>
            <a:r>
              <a:rPr lang="en-GB" i="1" kern="0" dirty="0">
                <a:effectLst/>
              </a:rPr>
              <a:t>k=24</a:t>
            </a:r>
            <a:r>
              <a:rPr lang="en-GB" kern="0" dirty="0">
                <a:effectLst/>
              </a:rPr>
              <a:t> month horizon</a:t>
            </a:r>
            <a:endParaRPr lang="en-GB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4935890" y="779055"/>
            <a:ext cx="4241290" cy="92333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3399"/>
                </a:solidFill>
              </a:rPr>
              <a:t>Time trajectories: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3399"/>
                </a:solidFill>
              </a:rPr>
              <a:t> Variable in “modal” INFLATION model?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99CC"/>
                </a:solidFill>
              </a:rPr>
              <a:t>IN</a:t>
            </a:r>
            <a:r>
              <a:rPr lang="en-US" sz="1800" dirty="0">
                <a:solidFill>
                  <a:srgbClr val="003399"/>
                </a:solidFill>
              </a:rPr>
              <a:t> or </a:t>
            </a:r>
            <a:r>
              <a:rPr lang="en-US" sz="1800" b="1" dirty="0">
                <a:solidFill>
                  <a:srgbClr val="FF5050"/>
                </a:solidFill>
              </a:rPr>
              <a:t>OUT</a:t>
            </a:r>
            <a:endParaRPr kumimoji="0" lang="en-US" sz="1800" b="1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/>
              <a:uLnTx/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5" y="817460"/>
            <a:ext cx="4454980" cy="3215740"/>
            <a:chOff x="1805" y="855865"/>
            <a:chExt cx="4454980" cy="32157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" y="1099259"/>
              <a:ext cx="4454980" cy="297234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12359" y="855865"/>
              <a:ext cx="62921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rgbClr val="003399"/>
                  </a:solidFill>
                </a:rPr>
                <a:t>AVS</a:t>
              </a:r>
              <a:endParaRPr kumimoji="0"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226962" y="3290098"/>
            <a:ext cx="68480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3399"/>
                </a:solidFill>
              </a:rPr>
              <a:t>BMA</a:t>
            </a:r>
            <a:endParaRPr kumimoji="0" lang="en-US" sz="1800" b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DD17A3-E420-E1B1-BBC1-B18D614BC10E}"/>
              </a:ext>
            </a:extLst>
          </p:cNvPr>
          <p:cNvGrpSpPr/>
          <p:nvPr/>
        </p:nvGrpSpPr>
        <p:grpSpPr>
          <a:xfrm>
            <a:off x="3765495" y="4033200"/>
            <a:ext cx="760494" cy="1981330"/>
            <a:chOff x="3748330" y="4033200"/>
            <a:chExt cx="760494" cy="19813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3B289F-5F57-DF28-802A-9CF531CA07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56785" y="4033200"/>
              <a:ext cx="0" cy="1981330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75CE2B-2B9D-674E-39D3-9D72F710F23E}"/>
                </a:ext>
              </a:extLst>
            </p:cNvPr>
            <p:cNvSpPr txBox="1"/>
            <p:nvPr/>
          </p:nvSpPr>
          <p:spPr>
            <a:xfrm>
              <a:off x="3748330" y="4813799"/>
              <a:ext cx="760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3399"/>
                  </a:solidFill>
                </a:rPr>
                <a:t>Lags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0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55" y="4043480"/>
            <a:ext cx="4839030" cy="241951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46715" y="0"/>
            <a:ext cx="8297285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kern="0" dirty="0">
                <a:effectLst/>
              </a:rPr>
              <a:t>Global </a:t>
            </a:r>
            <a:r>
              <a:rPr lang="en-GB" i="1" kern="0" dirty="0">
                <a:effectLst/>
              </a:rPr>
              <a:t>k=24</a:t>
            </a:r>
            <a:r>
              <a:rPr lang="en-GB" kern="0" dirty="0">
                <a:effectLst/>
              </a:rPr>
              <a:t> and </a:t>
            </a:r>
            <a:r>
              <a:rPr lang="en-GB" i="1" kern="0" dirty="0">
                <a:effectLst/>
              </a:rPr>
              <a:t>k=1:24 </a:t>
            </a:r>
            <a:r>
              <a:rPr lang="en-GB" kern="0" dirty="0">
                <a:effectLst/>
              </a:rPr>
              <a:t>forecasting assessment</a:t>
            </a:r>
            <a:endParaRPr lang="en-GB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6182623" y="1333447"/>
            <a:ext cx="3022394" cy="98488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3399"/>
                </a:solidFill>
              </a:rPr>
              <a:t>       </a:t>
            </a:r>
            <a:r>
              <a:rPr lang="en-US" sz="2000" dirty="0">
                <a:solidFill>
                  <a:srgbClr val="0070C0"/>
                </a:solidFill>
              </a:rPr>
              <a:t>BMA</a:t>
            </a:r>
            <a:r>
              <a:rPr lang="en-US" sz="2000" dirty="0">
                <a:solidFill>
                  <a:srgbClr val="003399"/>
                </a:solidFill>
              </a:rPr>
              <a:t>  </a:t>
            </a:r>
            <a:r>
              <a:rPr lang="en-US" sz="2000" dirty="0"/>
              <a:t>&amp;</a:t>
            </a:r>
            <a:r>
              <a:rPr lang="en-US" sz="2000" dirty="0">
                <a:solidFill>
                  <a:srgbClr val="003399"/>
                </a:solidFill>
              </a:rPr>
              <a:t>  </a:t>
            </a: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AVS</a:t>
            </a:r>
            <a:endParaRPr lang="en-US" sz="2000" dirty="0">
              <a:solidFill>
                <a:srgbClr val="003399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u="none" strike="noStrike" kern="1200" cap="none" spc="0" normalizeH="0" noProof="0" dirty="0">
                <a:ln>
                  <a:noFill/>
                </a:ln>
                <a:effectLst/>
                <a:uLnTx/>
                <a:uFillTx/>
              </a:rPr>
              <a:t>Some forecast metrics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u="none" strike="noStrike" kern="1200" cap="none" spc="0" normalizeH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876300" y="3658930"/>
            <a:ext cx="1958655" cy="38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i="1" kern="0" dirty="0">
                <a:effectLst/>
              </a:rPr>
              <a:t>k=24</a:t>
            </a:r>
            <a:endParaRPr lang="en-GB" kern="0" dirty="0"/>
          </a:p>
        </p:txBody>
      </p:sp>
      <p:grpSp>
        <p:nvGrpSpPr>
          <p:cNvPr id="8" name="Group 7"/>
          <p:cNvGrpSpPr/>
          <p:nvPr/>
        </p:nvGrpSpPr>
        <p:grpSpPr>
          <a:xfrm>
            <a:off x="40210" y="894270"/>
            <a:ext cx="5122471" cy="3657872"/>
            <a:chOff x="40210" y="894270"/>
            <a:chExt cx="5122471" cy="36578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0" y="894270"/>
              <a:ext cx="5122471" cy="3264425"/>
            </a:xfrm>
            <a:prstGeom prst="rect">
              <a:avLst/>
            </a:prstGeom>
          </p:spPr>
        </p:pic>
        <p:sp>
          <p:nvSpPr>
            <p:cNvPr id="7" name="Rectangle 2"/>
            <p:cNvSpPr txBox="1">
              <a:spLocks noChangeArrowheads="1"/>
            </p:cNvSpPr>
            <p:nvPr/>
          </p:nvSpPr>
          <p:spPr bwMode="auto">
            <a:xfrm>
              <a:off x="433862" y="4167845"/>
              <a:ext cx="1132947" cy="384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GB" i="1" kern="0" dirty="0">
                  <a:effectLst/>
                </a:rPr>
                <a:t>k=1:24</a:t>
              </a:r>
              <a:endParaRPr lang="en-GB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8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42C5E3-32A9-49DB-9A54-4BDF247DB0F3}"/>
              </a:ext>
            </a:extLst>
          </p:cNvPr>
          <p:cNvSpPr txBox="1">
            <a:spLocks/>
          </p:cNvSpPr>
          <p:nvPr/>
        </p:nvSpPr>
        <p:spPr>
          <a:xfrm>
            <a:off x="-151815" y="3594357"/>
            <a:ext cx="9295815" cy="22157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solidFill>
                  <a:srgbClr val="0033CC"/>
                </a:solidFill>
              </a:rPr>
              <a:t> </a:t>
            </a:r>
          </a:p>
          <a:p>
            <a:pPr marL="0" indent="0" algn="r">
              <a:buNone/>
            </a:pPr>
            <a:r>
              <a:rPr lang="en-US" sz="2200" dirty="0">
                <a:solidFill>
                  <a:srgbClr val="0033CC"/>
                </a:solidFill>
              </a:rPr>
              <a:t>  </a:t>
            </a:r>
          </a:p>
          <a:p>
            <a:pPr marL="0" indent="0" algn="r">
              <a:buNone/>
            </a:pPr>
            <a:r>
              <a:rPr lang="en-US" sz="1800" i="1" dirty="0"/>
              <a:t>“</a:t>
            </a:r>
            <a:r>
              <a:rPr lang="en-US" sz="1800" dirty="0"/>
              <a:t>From the subjective standpoint, no assertion is possible without </a:t>
            </a:r>
            <a:r>
              <a:rPr lang="en-US" sz="1800" i="1" dirty="0"/>
              <a:t>a priori</a:t>
            </a:r>
            <a:r>
              <a:rPr lang="en-US" sz="1800" dirty="0"/>
              <a:t> opinion, but the variety of possible opinions makes problems depending on different opinions interesting.</a:t>
            </a:r>
            <a:r>
              <a:rPr lang="en-US" sz="1800" i="1" dirty="0"/>
              <a:t>”</a:t>
            </a:r>
            <a:endParaRPr lang="en-US" sz="1800" i="1" dirty="0">
              <a:solidFill>
                <a:srgbClr val="0033CC"/>
              </a:solidFill>
            </a:endParaRPr>
          </a:p>
          <a:p>
            <a:pPr marL="0" indent="0" algn="r">
              <a:buNone/>
            </a:pPr>
            <a:r>
              <a:rPr lang="en-US" sz="1800" dirty="0">
                <a:solidFill>
                  <a:srgbClr val="003399"/>
                </a:solidFill>
              </a:rPr>
              <a:t>2</a:t>
            </a:r>
            <a:r>
              <a:rPr lang="en-US" sz="1800" baseline="30000" dirty="0">
                <a:solidFill>
                  <a:srgbClr val="003399"/>
                </a:solidFill>
              </a:rPr>
              <a:t>nd</a:t>
            </a:r>
            <a:r>
              <a:rPr lang="en-US" sz="1800" dirty="0">
                <a:solidFill>
                  <a:srgbClr val="003399"/>
                </a:solidFill>
              </a:rPr>
              <a:t> Berkeley Symposium, 1951 </a:t>
            </a:r>
          </a:p>
          <a:p>
            <a:pPr marL="0" indent="0" algn="r">
              <a:buNone/>
            </a:pPr>
            <a:endParaRPr lang="en-US" sz="2200" dirty="0">
              <a:solidFill>
                <a:srgbClr val="0033CC"/>
              </a:solidFill>
            </a:endParaRPr>
          </a:p>
          <a:p>
            <a:pPr marL="0" indent="0" algn="r">
              <a:buNone/>
            </a:pPr>
            <a:r>
              <a:rPr lang="en-US" sz="2200" dirty="0">
                <a:solidFill>
                  <a:srgbClr val="0033CC"/>
                </a:solidFill>
              </a:rPr>
              <a:t> </a:t>
            </a:r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E3CD586-855A-F9DB-E56F-17F5D9DB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5" y="1136437"/>
            <a:ext cx="2247900" cy="2781300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B79EA8A-3501-65C9-6377-DD907CF0F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Bruno de </a:t>
            </a:r>
            <a:r>
              <a:rPr lang="en-US" kern="0" dirty="0" err="1">
                <a:effectLst/>
              </a:rPr>
              <a:t>Finetti</a:t>
            </a:r>
            <a:r>
              <a:rPr lang="en-US" kern="0" dirty="0">
                <a:effectLst/>
              </a:rPr>
              <a:t> 1906–1985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B46F22-A58F-16F4-619E-93B8E8A99489}"/>
              </a:ext>
            </a:extLst>
          </p:cNvPr>
          <p:cNvSpPr txBox="1">
            <a:spLocks/>
          </p:cNvSpPr>
          <p:nvPr/>
        </p:nvSpPr>
        <p:spPr>
          <a:xfrm>
            <a:off x="2037270" y="6174958"/>
            <a:ext cx="7028115" cy="3892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  &amp; requoting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Cifarelli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Regazzini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Statistical Science 1996 ]</a:t>
            </a:r>
          </a:p>
        </p:txBody>
      </p:sp>
    </p:spTree>
    <p:extLst>
      <p:ext uri="{BB962C8B-B14F-4D97-AF65-F5344CB8AC3E}">
        <p14:creationId xmlns:p14="http://schemas.microsoft.com/office/powerpoint/2010/main" val="184628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B09F2736-F29A-AB4F-AC76-D7BA60C45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Key BPS examples (3): Outcome-dependent mixtures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2DFCF9-AB7E-3DF3-C462-4EC825E41B5B}"/>
              </a:ext>
            </a:extLst>
          </p:cNvPr>
          <p:cNvGrpSpPr/>
          <p:nvPr/>
        </p:nvGrpSpPr>
        <p:grpSpPr>
          <a:xfrm>
            <a:off x="1308100" y="855865"/>
            <a:ext cx="6065843" cy="669784"/>
            <a:chOff x="1894623" y="4244308"/>
            <a:chExt cx="6065843" cy="669784"/>
          </a:xfrm>
        </p:grpSpPr>
        <p:sp>
          <p:nvSpPr>
            <p:cNvPr id="7" name="Rounded Rectangle 27 1">
              <a:extLst>
                <a:ext uri="{FF2B5EF4-FFF2-40B4-BE49-F238E27FC236}">
                  <a16:creationId xmlns:a16="http://schemas.microsoft.com/office/drawing/2014/main" id="{28C4D105-3E3C-6E12-A8A7-7976946A89F2}"/>
                </a:ext>
              </a:extLst>
            </p:cNvPr>
            <p:cNvSpPr/>
            <p:nvPr/>
          </p:nvSpPr>
          <p:spPr bwMode="auto">
            <a:xfrm>
              <a:off x="1894623" y="4244308"/>
              <a:ext cx="6065843" cy="669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 descr="&#10;\documentclass{article}&#10;\pagestyle{empty}\input talkdefs\begin{document}&#10; &#10;$p(\y|\cH,\cD) = \int \alpha(\y|\x_{1{:}J},\cD) \ \prod_{j=1{:}J} h_j(\x_j)d\x_j$ &#10;&#10;\end{document}&#10;" title="IguanaTex Bitmap Display">
              <a:extLst>
                <a:ext uri="{FF2B5EF4-FFF2-40B4-BE49-F238E27FC236}">
                  <a16:creationId xmlns:a16="http://schemas.microsoft.com/office/drawing/2014/main" id="{D839B0F5-60F5-0D85-B30C-1AD7D1BAB8B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65" y="4409421"/>
              <a:ext cx="5806457" cy="36576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68F5C77-4215-B422-C4E4-8034D517D5CA}"/>
              </a:ext>
            </a:extLst>
          </p:cNvPr>
          <p:cNvGrpSpPr/>
          <p:nvPr/>
        </p:nvGrpSpPr>
        <p:grpSpPr>
          <a:xfrm>
            <a:off x="2152485" y="1553081"/>
            <a:ext cx="4301210" cy="1035295"/>
            <a:chOff x="2152485" y="1553081"/>
            <a:chExt cx="4301210" cy="103529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6EAFDD47-0C62-B7E1-12EC-5E56E8794256}"/>
                </a:ext>
              </a:extLst>
            </p:cNvPr>
            <p:cNvSpPr/>
            <p:nvPr/>
          </p:nvSpPr>
          <p:spPr bwMode="auto">
            <a:xfrm>
              <a:off x="4249581" y="1553081"/>
              <a:ext cx="182880" cy="576075"/>
            </a:xfrm>
            <a:prstGeom prst="downArrow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3" name="Picture 52" descr="&#10;\documentclass{article}&#10;\pagestyle{empty}\input talkdefs\begin{document}&#10; &#10;$p(\y|\cH,\cD) \propto \sum_{j=0{:}J} \pi_j \alpha_j(\y) h_j(\y) $&#10;&#10;\end{document}&#10;" title="IguanaTex Bitmap Display">
              <a:extLst>
                <a:ext uri="{FF2B5EF4-FFF2-40B4-BE49-F238E27FC236}">
                  <a16:creationId xmlns:a16="http://schemas.microsoft.com/office/drawing/2014/main" id="{D5A9B990-262F-4F96-EEC3-848DF25F35D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485" y="2238442"/>
              <a:ext cx="4301210" cy="3499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1E0534-EDC2-6C0D-408E-65AE1D4AAA94}"/>
              </a:ext>
            </a:extLst>
          </p:cNvPr>
          <p:cNvSpPr txBox="1"/>
          <p:nvPr/>
        </p:nvSpPr>
        <p:spPr>
          <a:xfrm>
            <a:off x="4768919" y="3650334"/>
            <a:ext cx="4420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3399"/>
                </a:solidFill>
              </a:rPr>
              <a:t>model-specific biases – “recalibrate”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3399"/>
                </a:solidFill>
              </a:rPr>
              <a:t>regions/regimes of relative “expertise”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3399"/>
                </a:solidFill>
              </a:rPr>
              <a:t>cross-model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solidFill>
                  <a:srgbClr val="003399"/>
                </a:solidFill>
              </a:rPr>
              <a:t>estimate/</a:t>
            </a:r>
            <a:r>
              <a:rPr lang="en-US" sz="1800" i="1" dirty="0" err="1">
                <a:solidFill>
                  <a:srgbClr val="003399"/>
                </a:solidFill>
              </a:rPr>
              <a:t>optimise</a:t>
            </a:r>
            <a:r>
              <a:rPr lang="en-US" sz="1800" i="1" dirty="0">
                <a:solidFill>
                  <a:srgbClr val="003399"/>
                </a:solidFill>
              </a:rPr>
              <a:t>?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A96D7-9241-A5E9-C582-5AB681DF56F6}"/>
              </a:ext>
            </a:extLst>
          </p:cNvPr>
          <p:cNvGrpSpPr/>
          <p:nvPr/>
        </p:nvGrpSpPr>
        <p:grpSpPr>
          <a:xfrm>
            <a:off x="2251532" y="2539977"/>
            <a:ext cx="2585770" cy="684281"/>
            <a:chOff x="2398626" y="2471908"/>
            <a:chExt cx="2585770" cy="68428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45AA45-D8E3-0758-1D31-B59F45D44D86}"/>
                </a:ext>
              </a:extLst>
            </p:cNvPr>
            <p:cNvSpPr txBox="1"/>
            <p:nvPr/>
          </p:nvSpPr>
          <p:spPr>
            <a:xfrm>
              <a:off x="2398626" y="2786857"/>
              <a:ext cx="2195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/>
                <a:t>Initial probabilities 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A65EB5-AC82-7BB8-56E1-B47E3569DF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83013" y="2471908"/>
              <a:ext cx="601383" cy="430899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29251F-372E-4B12-E8B9-F161C43B832B}"/>
              </a:ext>
            </a:extLst>
          </p:cNvPr>
          <p:cNvSpPr txBox="1"/>
          <p:nvPr/>
        </p:nvSpPr>
        <p:spPr>
          <a:xfrm>
            <a:off x="953176" y="6259824"/>
            <a:ext cx="8145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Kapetanios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Mitchell, Price &amp; Fawcett ’15; Johnson &amp; West ‘18]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E884EE-C07F-5DD2-F3CA-ACCF25442D82}"/>
              </a:ext>
            </a:extLst>
          </p:cNvPr>
          <p:cNvGrpSpPr/>
          <p:nvPr/>
        </p:nvGrpSpPr>
        <p:grpSpPr>
          <a:xfrm>
            <a:off x="4498995" y="2595390"/>
            <a:ext cx="4647414" cy="988129"/>
            <a:chOff x="4498995" y="2595390"/>
            <a:chExt cx="4647414" cy="9881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0EDD86-89E6-5FA6-F04E-FF31E3657E56}"/>
                </a:ext>
              </a:extLst>
            </p:cNvPr>
            <p:cNvGrpSpPr/>
            <p:nvPr/>
          </p:nvGrpSpPr>
          <p:grpSpPr>
            <a:xfrm>
              <a:off x="4498995" y="3152621"/>
              <a:ext cx="4647414" cy="430898"/>
              <a:chOff x="4498995" y="3152621"/>
              <a:chExt cx="4647414" cy="430898"/>
            </a:xfrm>
          </p:grpSpPr>
          <p:sp>
            <p:nvSpPr>
              <p:cNvPr id="24" name="Rounded Rectangle 13 2">
                <a:extLst>
                  <a:ext uri="{FF2B5EF4-FFF2-40B4-BE49-F238E27FC236}">
                    <a16:creationId xmlns:a16="http://schemas.microsoft.com/office/drawing/2014/main" id="{AFCA55E5-0649-56AB-E864-1F2DA5692B1D}"/>
                  </a:ext>
                </a:extLst>
              </p:cNvPr>
              <p:cNvSpPr/>
              <p:nvPr/>
            </p:nvSpPr>
            <p:spPr bwMode="auto">
              <a:xfrm>
                <a:off x="4533502" y="3152621"/>
                <a:ext cx="4359464" cy="430898"/>
              </a:xfrm>
              <a:prstGeom prst="roundRect">
                <a:avLst/>
              </a:prstGeom>
              <a:noFill/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3F2260-8DB9-7B52-6DB7-258FABE3E27F}"/>
                  </a:ext>
                </a:extLst>
              </p:cNvPr>
              <p:cNvSpPr txBox="1"/>
              <p:nvPr/>
            </p:nvSpPr>
            <p:spPr>
              <a:xfrm>
                <a:off x="4498995" y="3153003"/>
                <a:ext cx="46474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Outcome-dependent weight functions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2A5101F-0108-A4D2-BA1F-8E8940E0AA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26050" y="2595390"/>
              <a:ext cx="0" cy="557231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F70868-8117-0CF4-2D61-86CE4F280A32}"/>
              </a:ext>
            </a:extLst>
          </p:cNvPr>
          <p:cNvGrpSpPr/>
          <p:nvPr/>
        </p:nvGrpSpPr>
        <p:grpSpPr>
          <a:xfrm>
            <a:off x="693095" y="4967300"/>
            <a:ext cx="7754175" cy="1034835"/>
            <a:chOff x="693095" y="4967300"/>
            <a:chExt cx="7754175" cy="103483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D08C36-F2BA-0687-FE0A-A37367FD5C54}"/>
                </a:ext>
              </a:extLst>
            </p:cNvPr>
            <p:cNvSpPr txBox="1"/>
            <p:nvPr/>
          </p:nvSpPr>
          <p:spPr bwMode="auto">
            <a:xfrm>
              <a:off x="693095" y="5003605"/>
              <a:ext cx="77541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</a:rPr>
                <a:t> </a:t>
              </a:r>
              <a:r>
                <a:rPr lang="en-US" sz="2000" dirty="0"/>
                <a:t>BPS foundation: </a:t>
              </a:r>
              <a:r>
                <a:rPr lang="en-US" sz="2000" dirty="0">
                  <a:solidFill>
                    <a:srgbClr val="003399"/>
                  </a:solidFill>
                </a:rPr>
                <a:t> - </a:t>
              </a:r>
              <a:r>
                <a:rPr lang="en-US" sz="1800" dirty="0">
                  <a:solidFill>
                    <a:srgbClr val="003399"/>
                  </a:solidFill>
                </a:rPr>
                <a:t>justifies outcome-dependent weights</a:t>
              </a:r>
            </a:p>
            <a:p>
              <a:r>
                <a:rPr lang="en-US" sz="1800" dirty="0">
                  <a:solidFill>
                    <a:srgbClr val="003399"/>
                  </a:solidFill>
                </a:rPr>
                <a:t>                                - explicit framework for model-specific calibration</a:t>
              </a:r>
            </a:p>
            <a:p>
              <a:r>
                <a:rPr lang="en-US" sz="1800" dirty="0">
                  <a:solidFill>
                    <a:srgbClr val="003399"/>
                  </a:solidFill>
                </a:rPr>
                <a:t>                                - explicitly allows model inter-dependencies </a:t>
              </a:r>
            </a:p>
          </p:txBody>
        </p:sp>
        <p:sp>
          <p:nvSpPr>
            <p:cNvPr id="26" name="Rounded Rectangle 13 2 1">
              <a:extLst>
                <a:ext uri="{FF2B5EF4-FFF2-40B4-BE49-F238E27FC236}">
                  <a16:creationId xmlns:a16="http://schemas.microsoft.com/office/drawing/2014/main" id="{AF9F0649-CCFF-A53B-C16A-F0FA7D8C412D}"/>
                </a:ext>
              </a:extLst>
            </p:cNvPr>
            <p:cNvSpPr/>
            <p:nvPr/>
          </p:nvSpPr>
          <p:spPr bwMode="auto">
            <a:xfrm>
              <a:off x="693095" y="4967300"/>
              <a:ext cx="7143330" cy="1034835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0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67F8B6B-51AA-EB2A-1B78-2D1FEF30A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Predictive “opinion” synthesis</a:t>
            </a:r>
            <a:r>
              <a:rPr lang="en-US" kern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: But … other goals ? </a:t>
            </a:r>
          </a:p>
        </p:txBody>
      </p:sp>
      <p:pic>
        <p:nvPicPr>
          <p:cNvPr id="4" name="Picture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13B69B1-033B-67A6-3EDD-04604D12F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0" y="2353660"/>
            <a:ext cx="2247900" cy="2781300"/>
          </a:xfrm>
          <a:prstGeom prst="rect">
            <a:avLst/>
          </a:prstGeom>
        </p:spPr>
      </p:pic>
      <p:sp>
        <p:nvSpPr>
          <p:cNvPr id="9" name="Rounded Rectangle 27 2">
            <a:extLst>
              <a:ext uri="{FF2B5EF4-FFF2-40B4-BE49-F238E27FC236}">
                <a16:creationId xmlns:a16="http://schemas.microsoft.com/office/drawing/2014/main" id="{265C2323-FBA4-2C10-616E-1BE1924C20A2}"/>
              </a:ext>
            </a:extLst>
          </p:cNvPr>
          <p:cNvSpPr/>
          <p:nvPr/>
        </p:nvSpPr>
        <p:spPr bwMode="auto">
          <a:xfrm>
            <a:off x="1952002" y="855865"/>
            <a:ext cx="5231537" cy="6697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&#10;\documentclass{article}&#10;\pagestyle{empty}\input talkdefs\begin{document}&#10; &#10;$p(\y|\cH,\cD) \propto \sum_{j=0{:}J} \pi_j \alpha_j(\y) h_j(\y) $&#10;&#10;\end{document}&#10;" title="IguanaTex Bitmap Display">
            <a:extLst>
              <a:ext uri="{FF2B5EF4-FFF2-40B4-BE49-F238E27FC236}">
                <a16:creationId xmlns:a16="http://schemas.microsoft.com/office/drawing/2014/main" id="{DAE221B3-55EB-3558-00A6-554DE5F039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6" y="1010058"/>
            <a:ext cx="4885892" cy="3975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4EB7C1-AE52-13E3-9F37-0B562CF02F67}"/>
              </a:ext>
            </a:extLst>
          </p:cNvPr>
          <p:cNvGrpSpPr/>
          <p:nvPr/>
        </p:nvGrpSpPr>
        <p:grpSpPr>
          <a:xfrm>
            <a:off x="5838649" y="2657763"/>
            <a:ext cx="3111521" cy="3413542"/>
            <a:chOff x="5838649" y="2657763"/>
            <a:chExt cx="3111521" cy="3413542"/>
          </a:xfrm>
        </p:grpSpPr>
        <p:pic>
          <p:nvPicPr>
            <p:cNvPr id="5" name="Picture 2" descr="C:\Users\Mike\Documents\.public_html\EFaB@Bayes250\dennis-lindley.jpg">
              <a:extLst>
                <a:ext uri="{FF2B5EF4-FFF2-40B4-BE49-F238E27FC236}">
                  <a16:creationId xmlns:a16="http://schemas.microsoft.com/office/drawing/2014/main" id="{426A27FA-58BD-6E42-5486-E04B1FA4A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649" y="3519719"/>
              <a:ext cx="1542769" cy="19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Mike\Documents\TALKS\jeffharrison.jpg">
              <a:extLst>
                <a:ext uri="{FF2B5EF4-FFF2-40B4-BE49-F238E27FC236}">
                  <a16:creationId xmlns:a16="http://schemas.microsoft.com/office/drawing/2014/main" id="{CF7B9961-70E9-33E5-DB3F-182230740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039" y="4198615"/>
              <a:ext cx="1415131" cy="1872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00DD4B2F-26DA-BB29-0D10-E534DD4EC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7004" y="2657763"/>
              <a:ext cx="224790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r>
                <a:rPr lang="en-US" sz="2800" kern="0" dirty="0">
                  <a:solidFill>
                    <a:schemeClr val="bg2">
                      <a:lumMod val="75000"/>
                    </a:schemeClr>
                  </a:solidFill>
                  <a:effectLst/>
                </a:rPr>
                <a:t>Decisions !?</a:t>
              </a:r>
            </a:p>
          </p:txBody>
        </p:sp>
      </p:grpSp>
      <p:pic>
        <p:nvPicPr>
          <p:cNvPr id="15" name="Picture 3" descr="C:\Users\Mike\Desktop\index.png">
            <a:extLst>
              <a:ext uri="{FF2B5EF4-FFF2-40B4-BE49-F238E27FC236}">
                <a16:creationId xmlns:a16="http://schemas.microsoft.com/office/drawing/2014/main" id="{AE380B44-CA4F-B939-29BE-81AFB549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05" y="211089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02A17C97-AF8F-2F8D-BDD1-790C984FB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1046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: But … other goals ?</a:t>
            </a:r>
          </a:p>
        </p:txBody>
      </p:sp>
    </p:spTree>
    <p:extLst>
      <p:ext uri="{BB962C8B-B14F-4D97-AF65-F5344CB8AC3E}">
        <p14:creationId xmlns:p14="http://schemas.microsoft.com/office/powerpoint/2010/main" val="19370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62270E1-4E4E-5109-B83C-DA63A73A285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308100" y="-109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dirty="0">
                <a:effectLst/>
              </a:rPr>
              <a:t>Another Bayesian with decision goals</a:t>
            </a:r>
            <a:endParaRPr lang="en-US" kern="0" dirty="0">
              <a:effectLst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E6995-A9E6-ACF2-0BAC-4CE899B27FC8}"/>
              </a:ext>
            </a:extLst>
          </p:cNvPr>
          <p:cNvGrpSpPr/>
          <p:nvPr/>
        </p:nvGrpSpPr>
        <p:grpSpPr>
          <a:xfrm>
            <a:off x="232235" y="663840"/>
            <a:ext cx="2265895" cy="2846241"/>
            <a:chOff x="117020" y="889999"/>
            <a:chExt cx="2265895" cy="2846241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10A1E457-72E9-2A87-7BB6-EDE955452D0F}"/>
                </a:ext>
              </a:extLst>
            </p:cNvPr>
            <p:cNvSpPr txBox="1">
              <a:spLocks/>
            </p:cNvSpPr>
            <p:nvPr/>
          </p:nvSpPr>
          <p:spPr>
            <a:xfrm>
              <a:off x="117020" y="3097342"/>
              <a:ext cx="2265895" cy="63889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/>
                <a:t>George E.P. Box</a:t>
              </a:r>
            </a:p>
            <a:p>
              <a:pPr marL="0" indent="0" algn="ctr">
                <a:buNone/>
              </a:pPr>
              <a:r>
                <a:rPr lang="en-US" sz="1400" dirty="0"/>
                <a:t>1919 – 2013  </a:t>
              </a:r>
            </a:p>
          </p:txBody>
        </p:sp>
        <p:pic>
          <p:nvPicPr>
            <p:cNvPr id="9" name="Picture 8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E822FA67-B666-1F44-D7E8-F927490EA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27" y="889999"/>
              <a:ext cx="1516703" cy="2207343"/>
            </a:xfrm>
            <a:prstGeom prst="rect">
              <a:avLst/>
            </a:prstGeom>
          </p:spPr>
        </p:pic>
      </p:grpSp>
      <p:pic>
        <p:nvPicPr>
          <p:cNvPr id="30" name="Picture 29" descr="\documentclass{article}&#10;\pagestyle{empty} \input talkdefs \begin{document}&#10;  &#10;\blue $\d$&#10;&#10;\end{document}&#10;" title="IguanaTex Bitmap Display">
            <a:extLst>
              <a:ext uri="{FF2B5EF4-FFF2-40B4-BE49-F238E27FC236}">
                <a16:creationId xmlns:a16="http://schemas.microsoft.com/office/drawing/2014/main" id="{0DE77FA9-AE60-6663-1D3B-5DF00A9DA9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5" y="5301203"/>
            <a:ext cx="159685" cy="21462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E3F9B37-0776-A039-9213-1C7722D30D96}"/>
              </a:ext>
            </a:extLst>
          </p:cNvPr>
          <p:cNvGrpSpPr/>
          <p:nvPr/>
        </p:nvGrpSpPr>
        <p:grpSpPr>
          <a:xfrm>
            <a:off x="4811053" y="2072813"/>
            <a:ext cx="4215927" cy="3102705"/>
            <a:chOff x="4166164" y="2131330"/>
            <a:chExt cx="4215927" cy="310270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631A15-27FB-D3B6-59F2-4D752908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164" y="2131330"/>
              <a:ext cx="4215927" cy="300493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9F6689-AE29-6983-2F91-597AD0712364}"/>
                </a:ext>
              </a:extLst>
            </p:cNvPr>
            <p:cNvSpPr/>
            <p:nvPr/>
          </p:nvSpPr>
          <p:spPr bwMode="auto">
            <a:xfrm>
              <a:off x="4776152" y="4743935"/>
              <a:ext cx="345645" cy="36190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0F6EFF-FD3E-E1FD-B062-A0F5A15DA1A2}"/>
                </a:ext>
              </a:extLst>
            </p:cNvPr>
            <p:cNvSpPr/>
            <p:nvPr/>
          </p:nvSpPr>
          <p:spPr bwMode="auto">
            <a:xfrm>
              <a:off x="6604204" y="4854278"/>
              <a:ext cx="345645" cy="36190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846312-74F4-7419-FDCB-7A0A3EC9888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19590" y="4854278"/>
              <a:ext cx="2191684" cy="379757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9EAFFC-ED48-8F6E-30F2-CC3912975C0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89330" y="4197100"/>
              <a:ext cx="1150935" cy="1017068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37" name="Picture 36" descr="\documentclass{article}&#10;\pagestyle{empty} \input talkdefs \begin{document}&#10;  &#10;\blue $\y$&#10;&#10;\end{document}&#10;" title="IguanaTex Bitmap Display">
            <a:extLst>
              <a:ext uri="{FF2B5EF4-FFF2-40B4-BE49-F238E27FC236}">
                <a16:creationId xmlns:a16="http://schemas.microsoft.com/office/drawing/2014/main" id="{748C21F5-B3F8-E0CE-1C3A-EE21BFEDCD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11" y="2987825"/>
            <a:ext cx="154589" cy="20912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406FEA-2D36-07F5-6790-5673CC723CD3}"/>
              </a:ext>
            </a:extLst>
          </p:cNvPr>
          <p:cNvCxnSpPr>
            <a:cxnSpLocks/>
          </p:cNvCxnSpPr>
          <p:nvPr/>
        </p:nvCxnSpPr>
        <p:spPr bwMode="auto">
          <a:xfrm flipV="1">
            <a:off x="4948054" y="2656631"/>
            <a:ext cx="0" cy="1080634"/>
          </a:xfrm>
          <a:prstGeom prst="straightConnector1">
            <a:avLst/>
          </a:prstGeom>
          <a:solidFill>
            <a:srgbClr val="FFFFFF"/>
          </a:solidFill>
          <a:ln w="222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DB1DB5-291E-A69E-68BF-DC20C1C624A8}"/>
              </a:ext>
            </a:extLst>
          </p:cNvPr>
          <p:cNvSpPr txBox="1"/>
          <p:nvPr/>
        </p:nvSpPr>
        <p:spPr>
          <a:xfrm>
            <a:off x="2306105" y="894270"/>
            <a:ext cx="537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</a:rPr>
              <a:t> </a:t>
            </a:r>
            <a:r>
              <a:rPr lang="en-US" sz="2200" dirty="0">
                <a:solidFill>
                  <a:srgbClr val="003399"/>
                </a:solidFill>
              </a:rPr>
              <a:t>Bayesian design: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- response surfaces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- computer model experimentation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- reinforcement learning, bandits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- control for policy decisions </a:t>
            </a:r>
          </a:p>
        </p:txBody>
      </p:sp>
      <p:pic>
        <p:nvPicPr>
          <p:cNvPr id="12" name="Picture 11" descr="\documentclass{article}&#10;\pagestyle{empty} \input talkdefs \begin{document}&#10;  &#10;$\mathcal M_j:\quad h_j(\y) \ \longrightarrow \ h_j(\y|\d)$&#10;&#10;\end{document}&#10;" title="IguanaTex Bitmap Display">
            <a:extLst>
              <a:ext uri="{FF2B5EF4-FFF2-40B4-BE49-F238E27FC236}">
                <a16:creationId xmlns:a16="http://schemas.microsoft.com/office/drawing/2014/main" id="{18CD3393-230C-5703-5E2E-7F5121FFCC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5" y="3774645"/>
            <a:ext cx="3468901" cy="3191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F30F8B-8DCF-4151-30E7-B47E1E36C6B8}"/>
              </a:ext>
            </a:extLst>
          </p:cNvPr>
          <p:cNvGrpSpPr/>
          <p:nvPr/>
        </p:nvGrpSpPr>
        <p:grpSpPr>
          <a:xfrm>
            <a:off x="1345980" y="4273023"/>
            <a:ext cx="2957185" cy="369332"/>
            <a:chOff x="1345980" y="4273023"/>
            <a:chExt cx="2957185" cy="369332"/>
          </a:xfrm>
        </p:grpSpPr>
        <p:pic>
          <p:nvPicPr>
            <p:cNvPr id="16" name="Picture 15" descr="\documentclass{article}&#10;\pagestyle{empty} \input talkdefs \begin{document}&#10;  &#10;$u_j(\y,\d)$&#10;&#10;\end{document}&#10;" title="IguanaTex Bitmap Display">
              <a:extLst>
                <a:ext uri="{FF2B5EF4-FFF2-40B4-BE49-F238E27FC236}">
                  <a16:creationId xmlns:a16="http://schemas.microsoft.com/office/drawing/2014/main" id="{8DB3FAB9-EB3A-02F6-1B19-7B977FFFD1D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115" y="4303375"/>
              <a:ext cx="953013" cy="31918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5885888-05FD-4044-DD45-D45322DECDDA}"/>
                </a:ext>
              </a:extLst>
            </p:cNvPr>
            <p:cNvSpPr txBox="1"/>
            <p:nvPr/>
          </p:nvSpPr>
          <p:spPr>
            <a:xfrm>
              <a:off x="1345980" y="4273023"/>
              <a:ext cx="295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Utility function: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5574A4-4D1A-DA64-704D-4F7119E77238}"/>
              </a:ext>
            </a:extLst>
          </p:cNvPr>
          <p:cNvGrpSpPr/>
          <p:nvPr/>
        </p:nvGrpSpPr>
        <p:grpSpPr>
          <a:xfrm>
            <a:off x="1274613" y="4757646"/>
            <a:ext cx="2957185" cy="383219"/>
            <a:chOff x="1030423" y="4752203"/>
            <a:chExt cx="2957185" cy="383219"/>
          </a:xfrm>
        </p:grpSpPr>
        <p:pic>
          <p:nvPicPr>
            <p:cNvPr id="22" name="Picture 21" descr="\documentclass{article}&#10;\pagestyle{empty} \input talkdefs \begin{document}&#10;  &#10;$\d_j$&#10;&#10;\end{document}&#10;" title="IguanaTex Bitmap Display">
              <a:extLst>
                <a:ext uri="{FF2B5EF4-FFF2-40B4-BE49-F238E27FC236}">
                  <a16:creationId xmlns:a16="http://schemas.microsoft.com/office/drawing/2014/main" id="{E691EEA5-7D04-EB31-F7D8-AB729EA7783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8610" y="4834578"/>
              <a:ext cx="266708" cy="30084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13984F-6ACC-BD95-8A36-E240CF689E09}"/>
                </a:ext>
              </a:extLst>
            </p:cNvPr>
            <p:cNvSpPr txBox="1"/>
            <p:nvPr/>
          </p:nvSpPr>
          <p:spPr>
            <a:xfrm>
              <a:off x="1030423" y="4752203"/>
              <a:ext cx="295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 Optimal decision: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94141B-AFC9-50E0-AC01-57BD39BEEFD3}"/>
              </a:ext>
            </a:extLst>
          </p:cNvPr>
          <p:cNvGrpSpPr/>
          <p:nvPr/>
        </p:nvGrpSpPr>
        <p:grpSpPr>
          <a:xfrm>
            <a:off x="1188616" y="5599548"/>
            <a:ext cx="6763024" cy="1017067"/>
            <a:chOff x="720144" y="5418048"/>
            <a:chExt cx="6763024" cy="1015663"/>
          </a:xfrm>
        </p:grpSpPr>
        <p:sp>
          <p:nvSpPr>
            <p:cNvPr id="28" name="Rounded Rectangle 27 2">
              <a:extLst>
                <a:ext uri="{FF2B5EF4-FFF2-40B4-BE49-F238E27FC236}">
                  <a16:creationId xmlns:a16="http://schemas.microsoft.com/office/drawing/2014/main" id="{16DB8CA5-C15C-A5D2-DD33-2499D6ECE729}"/>
                </a:ext>
              </a:extLst>
            </p:cNvPr>
            <p:cNvSpPr/>
            <p:nvPr/>
          </p:nvSpPr>
          <p:spPr bwMode="auto">
            <a:xfrm>
              <a:off x="1000336" y="5424592"/>
              <a:ext cx="6459986" cy="73051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F7085-B692-487F-2FD9-8937BDEA4198}"/>
                </a:ext>
              </a:extLst>
            </p:cNvPr>
            <p:cNvSpPr txBox="1"/>
            <p:nvPr/>
          </p:nvSpPr>
          <p:spPr>
            <a:xfrm>
              <a:off x="720144" y="5418048"/>
              <a:ext cx="6763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99"/>
                  </a:solidFill>
                </a:rPr>
                <a:t> </a:t>
              </a:r>
              <a:r>
                <a:rPr lang="en-US" sz="2200" dirty="0">
                  <a:solidFill>
                    <a:srgbClr val="003399"/>
                  </a:solidFill>
                </a:rPr>
                <a:t>Concept: predictive (&amp;) decision synthesis: 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   - (also) weight/value models according to “good decisions” - 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0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62270E1-4E4E-5109-B83C-DA63A73A285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308100" y="-109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dirty="0">
                <a:effectLst/>
              </a:rPr>
              <a:t>And another Bayesian with decision goals</a:t>
            </a:r>
            <a:endParaRPr lang="en-US" kern="0" dirty="0">
              <a:effectLst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5876AA-6A62-204C-1504-675DEDB06093}"/>
              </a:ext>
            </a:extLst>
          </p:cNvPr>
          <p:cNvGrpSpPr/>
          <p:nvPr/>
        </p:nvGrpSpPr>
        <p:grpSpPr>
          <a:xfrm>
            <a:off x="385855" y="928044"/>
            <a:ext cx="2265895" cy="2616171"/>
            <a:chOff x="4337291" y="2707510"/>
            <a:chExt cx="2265895" cy="261617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B39F75E8-6198-ECD8-20EF-432DCA0FCEA9}"/>
                </a:ext>
              </a:extLst>
            </p:cNvPr>
            <p:cNvSpPr txBox="1">
              <a:spLocks/>
            </p:cNvSpPr>
            <p:nvPr/>
          </p:nvSpPr>
          <p:spPr>
            <a:xfrm>
              <a:off x="4337291" y="4684783"/>
              <a:ext cx="2265895" cy="63889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/>
                <a:t>Harry M. Markowitz</a:t>
              </a:r>
            </a:p>
            <a:p>
              <a:pPr marL="0" indent="0" algn="ctr">
                <a:buNone/>
              </a:pPr>
              <a:r>
                <a:rPr lang="en-US" sz="1400" dirty="0"/>
                <a:t>1927 –  </a:t>
              </a:r>
            </a:p>
          </p:txBody>
        </p:sp>
        <p:pic>
          <p:nvPicPr>
            <p:cNvPr id="12" name="Picture 11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AA7A3E41-9AA9-766B-55D8-F6407950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758" y="2707510"/>
              <a:ext cx="1427465" cy="196909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E065B-956E-E030-364C-6328232A51DE}"/>
              </a:ext>
            </a:extLst>
          </p:cNvPr>
          <p:cNvGrpSpPr/>
          <p:nvPr/>
        </p:nvGrpSpPr>
        <p:grpSpPr>
          <a:xfrm>
            <a:off x="1332387" y="4730337"/>
            <a:ext cx="2957185" cy="369332"/>
            <a:chOff x="1332387" y="4730337"/>
            <a:chExt cx="2957185" cy="369332"/>
          </a:xfrm>
        </p:grpSpPr>
        <p:pic>
          <p:nvPicPr>
            <p:cNvPr id="28" name="Picture 27" descr="\documentclass{article}&#10;\pagestyle{empty} \input talkdefs \begin{document}&#10;  &#10;$u_{tj}(\y_t,\d_t)$&#10;&#10;\end{document}&#10;" title="IguanaTex Bitmap Display">
              <a:extLst>
                <a:ext uri="{FF2B5EF4-FFF2-40B4-BE49-F238E27FC236}">
                  <a16:creationId xmlns:a16="http://schemas.microsoft.com/office/drawing/2014/main" id="{78233F49-C73E-A2AC-97D4-81EEDB501D8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864" y="4778221"/>
              <a:ext cx="1236708" cy="3191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FC46D0-2491-D05A-C990-643063DF54EF}"/>
                </a:ext>
              </a:extLst>
            </p:cNvPr>
            <p:cNvSpPr txBox="1"/>
            <p:nvPr/>
          </p:nvSpPr>
          <p:spPr>
            <a:xfrm>
              <a:off x="1332387" y="4730337"/>
              <a:ext cx="2957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Utility function: </a:t>
              </a:r>
            </a:p>
          </p:txBody>
        </p:sp>
      </p:grpSp>
      <p:pic>
        <p:nvPicPr>
          <p:cNvPr id="6" name="Picture 5" descr="\documentclass{article}&#10;\pagestyle{empty} \input talkdefs \begin{document}&#10;  &#10;$\mathcal M_{j}:\quad h_{tj}(\y_t) $&#10;&#10;\end{document}&#10;" title="IguanaTex Bitmap Display">
            <a:extLst>
              <a:ext uri="{FF2B5EF4-FFF2-40B4-BE49-F238E27FC236}">
                <a16:creationId xmlns:a16="http://schemas.microsoft.com/office/drawing/2014/main" id="{ED049F85-5F1B-45DE-E11A-F1C801402B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5" y="3774645"/>
            <a:ext cx="1865256" cy="31918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9EC6A92-3E17-6AE9-7C90-227184BDBD67}"/>
              </a:ext>
            </a:extLst>
          </p:cNvPr>
          <p:cNvGrpSpPr/>
          <p:nvPr/>
        </p:nvGrpSpPr>
        <p:grpSpPr>
          <a:xfrm>
            <a:off x="2306105" y="921834"/>
            <a:ext cx="6837895" cy="3184699"/>
            <a:chOff x="2306105" y="921834"/>
            <a:chExt cx="6837895" cy="31846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DB1DB5-291E-A69E-68BF-DC20C1C624A8}"/>
                </a:ext>
              </a:extLst>
            </p:cNvPr>
            <p:cNvSpPr txBox="1"/>
            <p:nvPr/>
          </p:nvSpPr>
          <p:spPr>
            <a:xfrm>
              <a:off x="2306105" y="921834"/>
              <a:ext cx="53767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99"/>
                  </a:solidFill>
                </a:rPr>
                <a:t> </a:t>
              </a:r>
              <a:r>
                <a:rPr lang="en-US" sz="2200" dirty="0">
                  <a:solidFill>
                    <a:srgbClr val="003399"/>
                  </a:solidFill>
                </a:rPr>
                <a:t>Financial portfolio decisions: 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   - time series predictions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   - decisions target return : risk trade-offs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FD7E45-495E-8965-AE30-B352EFCB2EB6}"/>
                </a:ext>
              </a:extLst>
            </p:cNvPr>
            <p:cNvSpPr/>
            <p:nvPr/>
          </p:nvSpPr>
          <p:spPr bwMode="auto">
            <a:xfrm>
              <a:off x="5210874" y="2041453"/>
              <a:ext cx="3933126" cy="2065080"/>
            </a:xfrm>
            <a:prstGeom prst="rect">
              <a:avLst/>
            </a:prstGeom>
            <a:blipFill dpi="0" rotWithShape="1">
              <a:blip r:embed="rId12" cstate="screen">
                <a:alphaModFix am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D7374E-6ECF-6276-FC35-3779B17FC169}"/>
              </a:ext>
            </a:extLst>
          </p:cNvPr>
          <p:cNvGrpSpPr/>
          <p:nvPr/>
        </p:nvGrpSpPr>
        <p:grpSpPr>
          <a:xfrm>
            <a:off x="2771705" y="3737201"/>
            <a:ext cx="2972435" cy="859902"/>
            <a:chOff x="2771705" y="3737201"/>
            <a:chExt cx="2972435" cy="8599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F3727D-A3D7-C4E2-BE84-E6A90A6C4893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2771705" y="3737201"/>
              <a:ext cx="2972435" cy="854070"/>
              <a:chOff x="2771705" y="3737201"/>
              <a:chExt cx="2972435" cy="85407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B432BC-5AA9-0CEC-8075-A2629B69CE5F}"/>
                  </a:ext>
                </a:extLst>
              </p:cNvPr>
              <p:cNvSpPr txBox="1"/>
              <p:nvPr/>
            </p:nvSpPr>
            <p:spPr>
              <a:xfrm>
                <a:off x="2771705" y="3737201"/>
                <a:ext cx="2957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Decision: </a:t>
                </a:r>
              </a:p>
            </p:txBody>
          </p:sp>
          <p:pic>
            <p:nvPicPr>
              <p:cNvPr id="7" name="Picture 6" descr="\documentclass{article}&#10;\pagestyle{empty} \input talkdefs \begin{document}&#10;  &#10;$\d_t$&#10;&#10;\end{document}&#10;" title="IguanaTex Bitmap Display">
                <a:extLst>
                  <a:ext uri="{FF2B5EF4-FFF2-40B4-BE49-F238E27FC236}">
                    <a16:creationId xmlns:a16="http://schemas.microsoft.com/office/drawing/2014/main" id="{7EBDA580-2135-7B6D-10E4-8A830232E6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7776" y="3801860"/>
                <a:ext cx="256515" cy="258653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6F1AFC-3459-D71F-E72F-98CD89258272}"/>
                  </a:ext>
                </a:extLst>
              </p:cNvPr>
              <p:cNvSpPr txBox="1"/>
              <p:nvPr/>
            </p:nvSpPr>
            <p:spPr>
              <a:xfrm>
                <a:off x="2786955" y="4221939"/>
                <a:ext cx="2957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Portfolio return: </a:t>
                </a:r>
              </a:p>
            </p:txBody>
          </p:sp>
        </p:grpSp>
        <p:pic>
          <p:nvPicPr>
            <p:cNvPr id="22" name="Picture 21" descr="\documentclass{article}&#10;\pagestyle{empty} \input talkdefs \begin{document}&#10;  &#10;$\d_t'\y_t$&#10;&#10;\end{document}&#10;" title="IguanaTex Bitmap Display">
              <a:extLst>
                <a:ext uri="{FF2B5EF4-FFF2-40B4-BE49-F238E27FC236}">
                  <a16:creationId xmlns:a16="http://schemas.microsoft.com/office/drawing/2014/main" id="{34C05A4A-4EA4-1041-D9D1-7A11258AFFF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763" y="4242718"/>
              <a:ext cx="562078" cy="35438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39FDA6-263B-99F0-110B-8BE02D83A844}"/>
              </a:ext>
            </a:extLst>
          </p:cNvPr>
          <p:cNvGrpSpPr/>
          <p:nvPr/>
        </p:nvGrpSpPr>
        <p:grpSpPr>
          <a:xfrm>
            <a:off x="673892" y="5771705"/>
            <a:ext cx="7884644" cy="588679"/>
            <a:chOff x="673892" y="5771705"/>
            <a:chExt cx="7884644" cy="588679"/>
          </a:xfrm>
        </p:grpSpPr>
        <p:sp>
          <p:nvSpPr>
            <p:cNvPr id="35" name="Rounded Rectangle 27 2">
              <a:extLst>
                <a:ext uri="{FF2B5EF4-FFF2-40B4-BE49-F238E27FC236}">
                  <a16:creationId xmlns:a16="http://schemas.microsoft.com/office/drawing/2014/main" id="{AC81B67C-F50B-BF0E-4285-1048CC603F83}"/>
                </a:ext>
              </a:extLst>
            </p:cNvPr>
            <p:cNvSpPr/>
            <p:nvPr/>
          </p:nvSpPr>
          <p:spPr bwMode="auto">
            <a:xfrm>
              <a:off x="762321" y="5771705"/>
              <a:ext cx="7796215" cy="58867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DE5738-0396-67DA-C529-4D4CD95EA5EF}"/>
                </a:ext>
              </a:extLst>
            </p:cNvPr>
            <p:cNvSpPr txBox="1"/>
            <p:nvPr/>
          </p:nvSpPr>
          <p:spPr>
            <a:xfrm>
              <a:off x="673892" y="5822193"/>
              <a:ext cx="77962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99"/>
                  </a:solidFill>
                </a:rPr>
                <a:t> </a:t>
              </a:r>
              <a:r>
                <a:rPr lang="en-US" sz="2200" dirty="0">
                  <a:solidFill>
                    <a:srgbClr val="003399"/>
                  </a:solidFill>
                </a:rPr>
                <a:t>Bet on models with “good” portfolio decisions and outcomes</a:t>
              </a:r>
              <a:r>
                <a:rPr lang="en-US" sz="1800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341678-235D-99FF-79B5-85A65C9BC419}"/>
              </a:ext>
            </a:extLst>
          </p:cNvPr>
          <p:cNvGrpSpPr/>
          <p:nvPr/>
        </p:nvGrpSpPr>
        <p:grpSpPr>
          <a:xfrm>
            <a:off x="1269170" y="5190094"/>
            <a:ext cx="7425386" cy="430938"/>
            <a:chOff x="1269170" y="5190094"/>
            <a:chExt cx="7425386" cy="4309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A92BCB-CA73-158E-1715-C5A2C8A98A1D}"/>
                </a:ext>
              </a:extLst>
            </p:cNvPr>
            <p:cNvGrpSpPr/>
            <p:nvPr/>
          </p:nvGrpSpPr>
          <p:grpSpPr>
            <a:xfrm>
              <a:off x="1269170" y="5190094"/>
              <a:ext cx="2957185" cy="389586"/>
              <a:chOff x="-62889" y="5276046"/>
              <a:chExt cx="2957185" cy="389586"/>
            </a:xfrm>
          </p:grpSpPr>
          <p:pic>
            <p:nvPicPr>
              <p:cNvPr id="34" name="Picture 33" descr="\documentclass{article}&#10;\pagestyle{empty} \input talkdefs \begin{document}&#10;  &#10;$\d_{tj}$&#10;&#10;\end{document}&#10;" title="IguanaTex Bitmap Display">
                <a:extLst>
                  <a:ext uri="{FF2B5EF4-FFF2-40B4-BE49-F238E27FC236}">
                    <a16:creationId xmlns:a16="http://schemas.microsoft.com/office/drawing/2014/main" id="{18E61F5F-A967-98F9-5699-712B1CD8EB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899" y="5364788"/>
                <a:ext cx="351647" cy="30084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A81172-4007-1EB7-C04F-46AD364AA778}"/>
                  </a:ext>
                </a:extLst>
              </p:cNvPr>
              <p:cNvSpPr txBox="1"/>
              <p:nvPr/>
            </p:nvSpPr>
            <p:spPr>
              <a:xfrm>
                <a:off x="-62889" y="5276046"/>
                <a:ext cx="2957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 Optimal decision: 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2273A01-5C55-D799-5FB7-156063930C1B}"/>
                </a:ext>
              </a:extLst>
            </p:cNvPr>
            <p:cNvGrpSpPr/>
            <p:nvPr/>
          </p:nvGrpSpPr>
          <p:grpSpPr>
            <a:xfrm>
              <a:off x="4533595" y="5210348"/>
              <a:ext cx="4160961" cy="410684"/>
              <a:chOff x="4533595" y="5210348"/>
              <a:chExt cx="4160961" cy="41068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87C7EF-925A-27CA-2E94-279C9CB18C31}"/>
                  </a:ext>
                </a:extLst>
              </p:cNvPr>
              <p:cNvSpPr txBox="1"/>
              <p:nvPr/>
            </p:nvSpPr>
            <p:spPr>
              <a:xfrm>
                <a:off x="4533595" y="5210348"/>
                <a:ext cx="29571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>
                    <a:solidFill>
                      <a:schemeClr val="bg1"/>
                    </a:solidFill>
                  </a:rPr>
                  <a:t>Realised</a:t>
                </a:r>
                <a:r>
                  <a:rPr lang="en-US" sz="1800" dirty="0">
                    <a:solidFill>
                      <a:schemeClr val="bg1"/>
                    </a:solidFill>
                  </a:rPr>
                  <a:t> portfolio return: </a:t>
                </a:r>
              </a:p>
            </p:txBody>
          </p:sp>
          <p:pic>
            <p:nvPicPr>
              <p:cNvPr id="46" name="Picture 45" descr="\documentclass{article}&#10;\pagestyle{empty} \input talkdefs \begin{document}&#10;  &#10;$r_{tj} = \d_{tj}'\y_t$&#10;&#10;\end{document}&#10;" title="IguanaTex Bitmap Display">
                <a:extLst>
                  <a:ext uri="{FF2B5EF4-FFF2-40B4-BE49-F238E27FC236}">
                    <a16:creationId xmlns:a16="http://schemas.microsoft.com/office/drawing/2014/main" id="{88D07D1A-B87A-0E71-19FD-4576461A75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0350" y="5221615"/>
                <a:ext cx="1434206" cy="3994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9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89E0B1DB-4AD9-188E-F910-EE92434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715" y="-3422"/>
            <a:ext cx="829548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Predictive decision synthesis: Simplified portfolio example </a:t>
            </a:r>
          </a:p>
        </p:txBody>
      </p:sp>
      <p:sp>
        <p:nvSpPr>
          <p:cNvPr id="5" name="Rounded Rectangle 27 2">
            <a:extLst>
              <a:ext uri="{FF2B5EF4-FFF2-40B4-BE49-F238E27FC236}">
                <a16:creationId xmlns:a16="http://schemas.microsoft.com/office/drawing/2014/main" id="{9492C716-D82A-B882-24E8-DB52E758A2DF}"/>
              </a:ext>
            </a:extLst>
          </p:cNvPr>
          <p:cNvSpPr/>
          <p:nvPr/>
        </p:nvSpPr>
        <p:spPr bwMode="auto">
          <a:xfrm>
            <a:off x="1279385" y="855865"/>
            <a:ext cx="6595441" cy="6252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C5013B-F92A-DBA3-0824-1317A9DBA822}"/>
              </a:ext>
            </a:extLst>
          </p:cNvPr>
          <p:cNvGrpSpPr/>
          <p:nvPr/>
        </p:nvGrpSpPr>
        <p:grpSpPr>
          <a:xfrm>
            <a:off x="4648810" y="1316725"/>
            <a:ext cx="4420082" cy="1193514"/>
            <a:chOff x="3059444" y="2841208"/>
            <a:chExt cx="4420082" cy="11935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08F9C1-665F-BB26-134B-EB828961C23C}"/>
                </a:ext>
              </a:extLst>
            </p:cNvPr>
            <p:cNvGrpSpPr/>
            <p:nvPr/>
          </p:nvGrpSpPr>
          <p:grpSpPr>
            <a:xfrm>
              <a:off x="3059444" y="2841208"/>
              <a:ext cx="4420082" cy="1137121"/>
              <a:chOff x="4019569" y="2693679"/>
              <a:chExt cx="4420082" cy="1137121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B3C717E-868B-279F-D615-BBE7B4A6ED3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864479" y="2693679"/>
                <a:ext cx="0" cy="393389"/>
              </a:xfrm>
              <a:prstGeom prst="straightConnector1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7DEE47-1118-F219-2653-419216D0DA59}"/>
                  </a:ext>
                </a:extLst>
              </p:cNvPr>
              <p:cNvSpPr txBox="1"/>
              <p:nvPr/>
            </p:nvSpPr>
            <p:spPr>
              <a:xfrm>
                <a:off x="4019569" y="3122914"/>
                <a:ext cx="442008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Outcome *and* decision-dependent weight functions</a:t>
                </a:r>
              </a:p>
            </p:txBody>
          </p:sp>
        </p:grpSp>
        <p:sp>
          <p:nvSpPr>
            <p:cNvPr id="12" name="Rounded Rectangle 13 2">
              <a:extLst>
                <a:ext uri="{FF2B5EF4-FFF2-40B4-BE49-F238E27FC236}">
                  <a16:creationId xmlns:a16="http://schemas.microsoft.com/office/drawing/2014/main" id="{C06691F3-80E9-B519-AA04-2944C4CC328D}"/>
                </a:ext>
              </a:extLst>
            </p:cNvPr>
            <p:cNvSpPr/>
            <p:nvPr/>
          </p:nvSpPr>
          <p:spPr bwMode="auto">
            <a:xfrm>
              <a:off x="3163416" y="3246395"/>
              <a:ext cx="4240048" cy="788327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D587E-4C05-2FBB-294F-F849F181C8A1}"/>
              </a:ext>
            </a:extLst>
          </p:cNvPr>
          <p:cNvGrpSpPr/>
          <p:nvPr/>
        </p:nvGrpSpPr>
        <p:grpSpPr>
          <a:xfrm>
            <a:off x="338306" y="5157225"/>
            <a:ext cx="8730586" cy="1403655"/>
            <a:chOff x="338306" y="5157225"/>
            <a:chExt cx="8730586" cy="1403655"/>
          </a:xfrm>
        </p:grpSpPr>
        <p:pic>
          <p:nvPicPr>
            <p:cNvPr id="23" name="Picture 22" descr="\documentclass{article}&#10;\pagestyle{empty} \input talkdefs \begin{document}&#10;  &#10; $ \pi_{tj} \ \propto \ \pi_{t-1,j} \alpha_{t-1,j}(\y_{t-1},\d_{t-1,j} ) $ &#10; &#10;&#10;&#10;\end{document}&#10;" title="IguanaTex Bitmap Display">
              <a:extLst>
                <a:ext uri="{FF2B5EF4-FFF2-40B4-BE49-F238E27FC236}">
                  <a16:creationId xmlns:a16="http://schemas.microsoft.com/office/drawing/2014/main" id="{680994AC-8A7E-4BA1-91F9-85270CF7E4C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04" y="5157225"/>
              <a:ext cx="4210067" cy="30982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6EE4BD-0F38-1262-EDB6-6B06E3E65CAF}"/>
                </a:ext>
              </a:extLst>
            </p:cNvPr>
            <p:cNvSpPr txBox="1"/>
            <p:nvPr/>
          </p:nvSpPr>
          <p:spPr>
            <a:xfrm>
              <a:off x="338306" y="5637550"/>
              <a:ext cx="87305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         Consistent/coherent with BPS-AVS updating on past realized </a:t>
              </a:r>
            </a:p>
            <a:p>
              <a:r>
                <a:rPr lang="en-US" sz="1800" dirty="0">
                  <a:solidFill>
                    <a:srgbClr val="003399"/>
                  </a:solidFill>
                </a:rPr>
                <a:t>               { response &amp; decision } outcomes</a:t>
              </a:r>
            </a:p>
            <a:p>
              <a:pPr algn="ctr"/>
              <a:endParaRPr lang="en-US" sz="1800" dirty="0">
                <a:solidFill>
                  <a:srgbClr val="003399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565887-2A4D-18EE-5827-24C958BC4EDB}"/>
              </a:ext>
            </a:extLst>
          </p:cNvPr>
          <p:cNvGrpSpPr/>
          <p:nvPr/>
        </p:nvGrpSpPr>
        <p:grpSpPr>
          <a:xfrm>
            <a:off x="4159935" y="3101740"/>
            <a:ext cx="4814606" cy="1834093"/>
            <a:chOff x="4159935" y="3101740"/>
            <a:chExt cx="4814606" cy="1834093"/>
          </a:xfrm>
        </p:grpSpPr>
        <p:pic>
          <p:nvPicPr>
            <p:cNvPr id="28" name="Picture 27" descr="\documentclass{article}&#10;\pagestyle{empty} \input talkdefs \begin{document}&#10;  &#10; $  \alpha_{tj}(\y_t,\d_{tj}) =  \exp( \btau_t'\s_{tj}(\y_t,\d_{tj}) ) $ &#10; &#10;&#10;&#10;\end{document}&#10;" title="IguanaTex Bitmap Display">
              <a:extLst>
                <a:ext uri="{FF2B5EF4-FFF2-40B4-BE49-F238E27FC236}">
                  <a16:creationId xmlns:a16="http://schemas.microsoft.com/office/drawing/2014/main" id="{D35A1D99-62F9-5483-FAC1-E1FD5B8BC5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814" y="3101740"/>
              <a:ext cx="4009024" cy="2968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1B7F46C-F89C-B822-A471-ACC311F90943}"/>
                </a:ext>
              </a:extLst>
            </p:cNvPr>
            <p:cNvSpPr txBox="1"/>
            <p:nvPr/>
          </p:nvSpPr>
          <p:spPr>
            <a:xfrm>
              <a:off x="4159935" y="3735504"/>
              <a:ext cx="48146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3399"/>
                  </a:solidFill>
                </a:rPr>
                <a:t>Scores = Utilities</a:t>
              </a:r>
              <a:endParaRPr lang="en-US" sz="1800" dirty="0">
                <a:solidFill>
                  <a:srgbClr val="003399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3399"/>
                  </a:solidFill>
                </a:rPr>
                <a:t>outcome &amp; decision dependent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3399"/>
                  </a:solidFill>
                </a:rPr>
                <a:t>reward </a:t>
              </a:r>
              <a:r>
                <a:rPr lang="en-US" sz="1800" u="sng" dirty="0">
                  <a:solidFill>
                    <a:srgbClr val="003399"/>
                  </a:solidFill>
                </a:rPr>
                <a:t>anticipated</a:t>
              </a:r>
              <a:r>
                <a:rPr lang="en-US" sz="1800" dirty="0">
                  <a:solidFill>
                    <a:srgbClr val="003399"/>
                  </a:solidFill>
                </a:rPr>
                <a:t> decision outcomes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003399"/>
                  </a:solidFill>
                </a:rPr>
                <a:t>multi-criteria decision analysis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4473A5B-081B-77C0-9339-FA8D4306DB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79070" y="3458136"/>
              <a:ext cx="0" cy="468881"/>
            </a:xfrm>
            <a:prstGeom prst="straightConnector1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93294BB-02E2-C167-83D3-8E670F39D2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56995" y="3918996"/>
              <a:ext cx="722075" cy="0"/>
            </a:xfrm>
            <a:prstGeom prst="line">
              <a:avLst/>
            </a:prstGeom>
            <a:solidFill>
              <a:srgbClr val="FFFFFF"/>
            </a:solidFill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" name="Picture 12" descr="&#10;\documentclass{article}&#10;\pagestyle{empty}\input talkdefs\begin{document}&#10; &#10;$p(\y_t|\cH_t,\cD_{t-1}) \propto \sum_{j=0{:}J} \pi_{tj} \alpha_{tj}(\y_t,\d_{tj} ) h_{tj}(\y_t)$ &#10;&#10;\end{document}&#10;" title="IguanaTex Bitmap Display">
            <a:extLst>
              <a:ext uri="{FF2B5EF4-FFF2-40B4-BE49-F238E27FC236}">
                <a16:creationId xmlns:a16="http://schemas.microsoft.com/office/drawing/2014/main" id="{B26C5B39-C05E-D6B1-0F11-5F959FE882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82" y="997417"/>
            <a:ext cx="6423992" cy="380581"/>
          </a:xfrm>
          <a:prstGeom prst="rect">
            <a:avLst/>
          </a:prstGeom>
        </p:spPr>
      </p:pic>
      <p:pic>
        <p:nvPicPr>
          <p:cNvPr id="18" name="Picture 17" descr="&#10;\documentclass{article}&#10;\pagestyle{empty}\input talkdefs\begin{document}&#10; &#10;$p(\y|\cH,\cD) \propto \sum_{j=0{:}J} \pi_j \alpha_j(\y) h_j(\y) $&#10;&#10;\end{document}&#10;" title="IguanaTex Bitmap Display">
            <a:extLst>
              <a:ext uri="{FF2B5EF4-FFF2-40B4-BE49-F238E27FC236}">
                <a16:creationId xmlns:a16="http://schemas.microsoft.com/office/drawing/2014/main" id="{B2435F35-E7AE-E0A2-1525-6612E35783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23" y="987409"/>
            <a:ext cx="4885892" cy="397502"/>
          </a:xfrm>
          <a:prstGeom prst="rect">
            <a:avLst/>
          </a:prstGeom>
        </p:spPr>
      </p:pic>
      <p:pic>
        <p:nvPicPr>
          <p:cNvPr id="6" name="Picture 5" descr="&#10;\documentclass{article}&#10;\pagestyle{empty}\input talkdefs\begin{document}&#10; &#10;$p(\y_t|\cH_t,\cD_{t-1}) \propto \sum_{j=0{:}J} \pi_{tj} \alpha_{tj}(\y_t ) h_{tj}(\y_t)$ &#10;&#10;\end{document}&#10;" title="IguanaTex Bitmap Display">
            <a:extLst>
              <a:ext uri="{FF2B5EF4-FFF2-40B4-BE49-F238E27FC236}">
                <a16:creationId xmlns:a16="http://schemas.microsoft.com/office/drawing/2014/main" id="{C8ABEF14-2605-51CB-EA40-23980FEF6B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6" y="1009485"/>
            <a:ext cx="5838776" cy="3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 1">
            <a:extLst>
              <a:ext uri="{FF2B5EF4-FFF2-40B4-BE49-F238E27FC236}">
                <a16:creationId xmlns:a16="http://schemas.microsoft.com/office/drawing/2014/main" id="{89E0B1DB-4AD9-188E-F910-EE92434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342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BPDS specification: Score (utility) weighting  </a:t>
            </a:r>
          </a:p>
        </p:txBody>
      </p:sp>
      <p:pic>
        <p:nvPicPr>
          <p:cNvPr id="5" name="Picture 4" descr="&#10;\documentclass{article}&#10;\pagestyle{empty}\input talkdefs\begin{document}&#10; &#10;$p(\y|\cH,\cD) \propto \sum_{j=0{:}J} \pi_{j} \ \textrm{e}^{\small \btau'\s_j(\y,\d_{j}) }  \ h_{j}(\y)$ &#10;&#10;\end{document}&#10;" title="IguanaTex Bitmap Display">
            <a:extLst>
              <a:ext uri="{FF2B5EF4-FFF2-40B4-BE49-F238E27FC236}">
                <a16:creationId xmlns:a16="http://schemas.microsoft.com/office/drawing/2014/main" id="{CABB5D9E-9E27-85E9-81BC-681F64EFA3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86" y="879775"/>
            <a:ext cx="5383609" cy="4456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CBD952B-C948-8536-CB13-EF20013A3D4B}"/>
              </a:ext>
            </a:extLst>
          </p:cNvPr>
          <p:cNvGrpSpPr/>
          <p:nvPr/>
        </p:nvGrpSpPr>
        <p:grpSpPr>
          <a:xfrm>
            <a:off x="8040143" y="1161991"/>
            <a:ext cx="525977" cy="807619"/>
            <a:chOff x="8013145" y="1553563"/>
            <a:chExt cx="525977" cy="80761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EE31369-8A4B-00A4-38CF-632EBFE8CA0C}"/>
                </a:ext>
              </a:extLst>
            </p:cNvPr>
            <p:cNvSpPr/>
            <p:nvPr/>
          </p:nvSpPr>
          <p:spPr bwMode="auto">
            <a:xfrm>
              <a:off x="8013145" y="1603155"/>
              <a:ext cx="525977" cy="758027"/>
            </a:xfrm>
            <a:prstGeom prst="roundRect">
              <a:avLst/>
            </a:prstGeom>
            <a:solidFill>
              <a:schemeClr val="accent5">
                <a:alpha val="28000"/>
              </a:schemeClr>
            </a:solidFill>
            <a:ln w="2540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9" name="Picture 28" descr="\documentclass{article}&#10;\pagestyle{empty} \input talkdefs \begin{document}&#10;  &#10; \blue $ \btau $  &#10; &#10;&#10;&#10;\end{document}&#10;" title="IguanaTex Bitmap Display">
              <a:extLst>
                <a:ext uri="{FF2B5EF4-FFF2-40B4-BE49-F238E27FC236}">
                  <a16:creationId xmlns:a16="http://schemas.microsoft.com/office/drawing/2014/main" id="{D79E4755-046B-3A67-811D-4D676460F8E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9616" y="2037207"/>
              <a:ext cx="223506" cy="17870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075DF1-E8FD-DD0F-BB96-1BCFF96A3197}"/>
                </a:ext>
              </a:extLst>
            </p:cNvPr>
            <p:cNvSpPr txBox="1"/>
            <p:nvPr/>
          </p:nvSpPr>
          <p:spPr>
            <a:xfrm>
              <a:off x="8105260" y="1553563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76FD211-4304-CC6D-3E20-C1EEE02EA307}"/>
              </a:ext>
            </a:extLst>
          </p:cNvPr>
          <p:cNvSpPr txBox="1"/>
          <p:nvPr/>
        </p:nvSpPr>
        <p:spPr>
          <a:xfrm>
            <a:off x="4754709" y="2613392"/>
            <a:ext cx="44252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3399"/>
                </a:solidFill>
              </a:rPr>
              <a:t>Literature? </a:t>
            </a:r>
          </a:p>
          <a:p>
            <a:r>
              <a:rPr lang="en-US" sz="2000" dirty="0">
                <a:solidFill>
                  <a:srgbClr val="003399"/>
                </a:solidFill>
              </a:rPr>
              <a:t>     </a:t>
            </a:r>
            <a:r>
              <a:rPr lang="en-US" sz="2000" dirty="0">
                <a:solidFill>
                  <a:schemeClr val="bg1"/>
                </a:solidFill>
              </a:rPr>
              <a:t>AVS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</a:t>
            </a:r>
            <a:r>
              <a:rPr lang="en-US" sz="2000" dirty="0" err="1">
                <a:solidFill>
                  <a:schemeClr val="bg1"/>
                </a:solidFill>
              </a:rPr>
              <a:t>generalised</a:t>
            </a:r>
            <a:r>
              <a:rPr lang="en-US" sz="2000" dirty="0">
                <a:solidFill>
                  <a:schemeClr val="bg1"/>
                </a:solidFill>
              </a:rPr>
              <a:t> Bayesian updating, 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tuning parameter?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context-specific “theory”?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A5ECB-6ABB-D951-2762-761A47F2049E}"/>
              </a:ext>
            </a:extLst>
          </p:cNvPr>
          <p:cNvGrpSpPr/>
          <p:nvPr/>
        </p:nvGrpSpPr>
        <p:grpSpPr>
          <a:xfrm>
            <a:off x="155425" y="4654133"/>
            <a:ext cx="7002764" cy="1599558"/>
            <a:chOff x="155425" y="4654133"/>
            <a:chExt cx="7002764" cy="1599558"/>
          </a:xfrm>
        </p:grpSpPr>
        <p:sp>
          <p:nvSpPr>
            <p:cNvPr id="18" name="Rounded Rectangle 13 2 1">
              <a:extLst>
                <a:ext uri="{FF2B5EF4-FFF2-40B4-BE49-F238E27FC236}">
                  <a16:creationId xmlns:a16="http://schemas.microsoft.com/office/drawing/2014/main" id="{0C12345E-0B2A-BEC0-A953-46F3854E08F3}"/>
                </a:ext>
              </a:extLst>
            </p:cNvPr>
            <p:cNvSpPr/>
            <p:nvPr/>
          </p:nvSpPr>
          <p:spPr bwMode="auto">
            <a:xfrm>
              <a:off x="155425" y="4654133"/>
              <a:ext cx="7002764" cy="1599558"/>
            </a:xfrm>
            <a:prstGeom prst="roundRect">
              <a:avLst/>
            </a:prstGeom>
            <a:noFill/>
            <a:ln w="222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5 2">
              <a:extLst>
                <a:ext uri="{FF2B5EF4-FFF2-40B4-BE49-F238E27FC236}">
                  <a16:creationId xmlns:a16="http://schemas.microsoft.com/office/drawing/2014/main" id="{C6011D66-F85C-91EE-3C16-F827FBC21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89" y="4793911"/>
              <a:ext cx="480031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pPr algn="l"/>
              <a:r>
                <a:rPr lang="en-US" sz="2200" kern="0" dirty="0">
                  <a:solidFill>
                    <a:schemeClr val="bg1"/>
                  </a:solidFill>
                  <a:effectLst/>
                </a:rPr>
                <a:t>BPDS:  Natural new theory </a:t>
              </a:r>
            </a:p>
            <a:p>
              <a:pPr marL="342900" indent="-342900" algn="l">
                <a:buFont typeface="Courier New" panose="02070309020205020404" pitchFamily="49" charset="0"/>
                <a:buChar char="o"/>
              </a:pPr>
              <a:r>
                <a:rPr lang="en-US" sz="2200" kern="0" dirty="0">
                  <a:solidFill>
                    <a:srgbClr val="003399"/>
                  </a:solidFill>
                  <a:effectLst/>
                </a:rPr>
                <a:t>“Relaxed” entropic tilting (RET)</a:t>
              </a:r>
            </a:p>
            <a:p>
              <a:pPr marL="342900" indent="-342900" algn="l">
                <a:buFont typeface="Courier New" panose="02070309020205020404" pitchFamily="49" charset="0"/>
                <a:buChar char="o"/>
              </a:pPr>
              <a:r>
                <a:rPr lang="en-US" sz="2200" kern="0" dirty="0">
                  <a:solidFill>
                    <a:srgbClr val="003399"/>
                  </a:solidFill>
                  <a:effectLst/>
                </a:rPr>
                <a:t>Multi-attribute utility balancing</a:t>
              </a:r>
            </a:p>
            <a:p>
              <a:pPr marL="342900" indent="-342900" algn="l">
                <a:buFont typeface="Courier New" panose="02070309020205020404" pitchFamily="49" charset="0"/>
                <a:buChar char="o"/>
              </a:pPr>
              <a:r>
                <a:rPr lang="en-US" sz="2200" kern="0" dirty="0">
                  <a:solidFill>
                    <a:srgbClr val="003399"/>
                  </a:solidFill>
                  <a:effectLst/>
                </a:rPr>
                <a:t>Anchor in initial mixture at </a:t>
              </a:r>
            </a:p>
          </p:txBody>
        </p:sp>
        <p:pic>
          <p:nvPicPr>
            <p:cNvPr id="13" name="Picture 12" descr="\documentclass{article}&#10;\pagestyle{empty} \input talkdefs \begin{document}&#10;  &#10; \blue $ \btau = \zero$  &#10; &#10;&#10;&#10;\end{document}&#10;" title="IguanaTex Bitmap Display">
              <a:extLst>
                <a:ext uri="{FF2B5EF4-FFF2-40B4-BE49-F238E27FC236}">
                  <a16:creationId xmlns:a16="http://schemas.microsoft.com/office/drawing/2014/main" id="{FC5DB9E3-9A32-8EC0-4F47-118E1E56B96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056" y="5856884"/>
              <a:ext cx="729695" cy="20861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E66B65-F2C8-6DD3-28C8-942351F1262E}"/>
              </a:ext>
            </a:extLst>
          </p:cNvPr>
          <p:cNvGrpSpPr/>
          <p:nvPr/>
        </p:nvGrpSpPr>
        <p:grpSpPr>
          <a:xfrm>
            <a:off x="3112607" y="2455033"/>
            <a:ext cx="3763693" cy="3736712"/>
            <a:chOff x="3112607" y="2455033"/>
            <a:chExt cx="3763693" cy="3736712"/>
          </a:xfrm>
        </p:grpSpPr>
        <p:sp>
          <p:nvSpPr>
            <p:cNvPr id="35" name="Rounded Rectangle 27 2 1">
              <a:extLst>
                <a:ext uri="{FF2B5EF4-FFF2-40B4-BE49-F238E27FC236}">
                  <a16:creationId xmlns:a16="http://schemas.microsoft.com/office/drawing/2014/main" id="{247A6145-1F52-AE7B-5638-B6A9E434176D}"/>
                </a:ext>
              </a:extLst>
            </p:cNvPr>
            <p:cNvSpPr/>
            <p:nvPr/>
          </p:nvSpPr>
          <p:spPr bwMode="auto">
            <a:xfrm>
              <a:off x="5340100" y="5748007"/>
              <a:ext cx="1536200" cy="44373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0" name="Picture 59" descr="&#10;\documentclass{article}&#10;\pagestyle{empty}\input talkdefs\begin{document}&#10;&#10;\blue &#10;$  \propto \pi_j    h_{j}(\y)$ &#10;&#10;\end{document}&#10;" title="IguanaTex Bitmap Display">
              <a:extLst>
                <a:ext uri="{FF2B5EF4-FFF2-40B4-BE49-F238E27FC236}">
                  <a16:creationId xmlns:a16="http://schemas.microsoft.com/office/drawing/2014/main" id="{559A9FDE-FD29-1B77-C7D7-6456C714F62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804" y="5811840"/>
              <a:ext cx="1355942" cy="332769"/>
            </a:xfrm>
            <a:prstGeom prst="rect">
              <a:avLst/>
            </a:prstGeom>
          </p:spPr>
        </p:pic>
        <p:cxnSp>
          <p:nvCxnSpPr>
            <p:cNvPr id="56" name="Connector: Curved 55">
              <a:extLst>
                <a:ext uri="{FF2B5EF4-FFF2-40B4-BE49-F238E27FC236}">
                  <a16:creationId xmlns:a16="http://schemas.microsoft.com/office/drawing/2014/main" id="{E0B0956D-B735-C590-9BE1-B5AB2F60E8F9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2989271" y="2578369"/>
              <a:ext cx="3245842" cy="2999169"/>
            </a:xfrm>
            <a:prstGeom prst="curvedConnector3">
              <a:avLst/>
            </a:prstGeom>
            <a:ln w="222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525E90-CBA1-B9B5-FFF8-5A9D6C5CB015}"/>
              </a:ext>
            </a:extLst>
          </p:cNvPr>
          <p:cNvGrpSpPr/>
          <p:nvPr/>
        </p:nvGrpSpPr>
        <p:grpSpPr>
          <a:xfrm>
            <a:off x="2030399" y="1338928"/>
            <a:ext cx="5137375" cy="1129947"/>
            <a:chOff x="2030399" y="1338928"/>
            <a:chExt cx="5137375" cy="11299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A5938A-15DC-1695-BD33-A823D5DB3B32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2030399" y="1843576"/>
              <a:ext cx="5137375" cy="625299"/>
              <a:chOff x="2030399" y="1843576"/>
              <a:chExt cx="5137375" cy="625299"/>
            </a:xfrm>
          </p:grpSpPr>
          <p:sp>
            <p:nvSpPr>
              <p:cNvPr id="71" name="Rounded Rectangle 27 2 2">
                <a:extLst>
                  <a:ext uri="{FF2B5EF4-FFF2-40B4-BE49-F238E27FC236}">
                    <a16:creationId xmlns:a16="http://schemas.microsoft.com/office/drawing/2014/main" id="{B9A77066-8DC2-0A24-F1C8-7B473D31573F}"/>
                  </a:ext>
                </a:extLst>
              </p:cNvPr>
              <p:cNvSpPr/>
              <p:nvPr/>
            </p:nvSpPr>
            <p:spPr bwMode="auto">
              <a:xfrm>
                <a:off x="2030399" y="1843576"/>
                <a:ext cx="5137375" cy="62529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2" name="Picture 11" descr="&#10;\documentclass{article}&#10;\pagestyle{empty}\input talkdefs\begin{document}&#10; &#10;$p(\y,\cM_j|\cH,\cD) \propto \pi_j \ \textrm{e}^{\small \btau'\s_j(\y,\d_{j}) }  \ h_{j}(\y)$ &#10;&#10;\end{document}&#10;" title="IguanaTex Bitmap Display">
                <a:extLst>
                  <a:ext uri="{FF2B5EF4-FFF2-40B4-BE49-F238E27FC236}">
                    <a16:creationId xmlns:a16="http://schemas.microsoft.com/office/drawing/2014/main" id="{91620044-225B-9930-9B70-B463D53632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1554" y="1978151"/>
                <a:ext cx="4997288" cy="392055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E30F8E2-0D62-120B-84C4-24E87647732F}"/>
                </a:ext>
              </a:extLst>
            </p:cNvPr>
            <p:cNvGrpSpPr/>
            <p:nvPr/>
          </p:nvGrpSpPr>
          <p:grpSpPr>
            <a:xfrm>
              <a:off x="4485497" y="1338928"/>
              <a:ext cx="168799" cy="428209"/>
              <a:chOff x="1576410" y="3407891"/>
              <a:chExt cx="168799" cy="428209"/>
            </a:xfrm>
          </p:grpSpPr>
          <p:sp>
            <p:nvSpPr>
              <p:cNvPr id="69" name="Arrow: Down 68">
                <a:extLst>
                  <a:ext uri="{FF2B5EF4-FFF2-40B4-BE49-F238E27FC236}">
                    <a16:creationId xmlns:a16="http://schemas.microsoft.com/office/drawing/2014/main" id="{E6B5086F-F803-F2E3-22A2-F6BB67B3DCE4}"/>
                  </a:ext>
                </a:extLst>
              </p:cNvPr>
              <p:cNvSpPr/>
              <p:nvPr/>
            </p:nvSpPr>
            <p:spPr bwMode="auto">
              <a:xfrm>
                <a:off x="1576410" y="3625788"/>
                <a:ext cx="168799" cy="210312"/>
              </a:xfrm>
              <a:prstGeom prst="downArrow">
                <a:avLst/>
              </a:prstGeom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Arrow: Down 69">
                <a:extLst>
                  <a:ext uri="{FF2B5EF4-FFF2-40B4-BE49-F238E27FC236}">
                    <a16:creationId xmlns:a16="http://schemas.microsoft.com/office/drawing/2014/main" id="{4AE4139F-5FBD-070F-56A0-550DE298029F}"/>
                  </a:ext>
                </a:extLst>
              </p:cNvPr>
              <p:cNvSpPr/>
              <p:nvPr/>
            </p:nvSpPr>
            <p:spPr bwMode="auto">
              <a:xfrm rot="10800000">
                <a:off x="1576410" y="3407891"/>
                <a:ext cx="168799" cy="210312"/>
              </a:xfrm>
              <a:prstGeom prst="downArrow">
                <a:avLst/>
              </a:prstGeom>
              <a:gradFill flip="none" rotWithShape="1">
                <a:gsLst>
                  <a:gs pos="0">
                    <a:srgbClr val="FFFFFF">
                      <a:shade val="30000"/>
                      <a:satMod val="115000"/>
                    </a:srgbClr>
                  </a:gs>
                  <a:gs pos="50000">
                    <a:srgbClr val="FFFFFF">
                      <a:shade val="67500"/>
                      <a:satMod val="115000"/>
                    </a:srgbClr>
                  </a:gs>
                  <a:gs pos="100000">
                    <a:srgbClr val="FFFFFF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10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524213AF-3B27-9953-D11B-283B15F23F69}"/>
              </a:ext>
            </a:extLst>
          </p:cNvPr>
          <p:cNvGrpSpPr/>
          <p:nvPr/>
        </p:nvGrpSpPr>
        <p:grpSpPr>
          <a:xfrm>
            <a:off x="822766" y="900189"/>
            <a:ext cx="3385094" cy="3101485"/>
            <a:chOff x="1741020" y="1092526"/>
            <a:chExt cx="3385094" cy="310148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14B3C5-9937-335A-9F9C-9CAB782F68BF}"/>
                </a:ext>
              </a:extLst>
            </p:cNvPr>
            <p:cNvSpPr/>
            <p:nvPr/>
          </p:nvSpPr>
          <p:spPr bwMode="auto">
            <a:xfrm>
              <a:off x="1741020" y="1092526"/>
              <a:ext cx="3385094" cy="3101485"/>
            </a:xfrm>
            <a:custGeom>
              <a:avLst/>
              <a:gdLst>
                <a:gd name="connsiteX0" fmla="*/ 1814 w 3385094"/>
                <a:gd name="connsiteY0" fmla="*/ 3098442 h 3101485"/>
                <a:gd name="connsiteX1" fmla="*/ 84110 w 3385094"/>
                <a:gd name="connsiteY1" fmla="*/ 2988714 h 3101485"/>
                <a:gd name="connsiteX2" fmla="*/ 138974 w 3385094"/>
                <a:gd name="connsiteY2" fmla="*/ 2860698 h 3101485"/>
                <a:gd name="connsiteX3" fmla="*/ 212126 w 3385094"/>
                <a:gd name="connsiteY3" fmla="*/ 2650386 h 3101485"/>
                <a:gd name="connsiteX4" fmla="*/ 239558 w 3385094"/>
                <a:gd name="connsiteY4" fmla="*/ 2558946 h 3101485"/>
                <a:gd name="connsiteX5" fmla="*/ 276134 w 3385094"/>
                <a:gd name="connsiteY5" fmla="*/ 2376066 h 3101485"/>
                <a:gd name="connsiteX6" fmla="*/ 285278 w 3385094"/>
                <a:gd name="connsiteY6" fmla="*/ 1479954 h 3101485"/>
                <a:gd name="connsiteX7" fmla="*/ 303566 w 3385094"/>
                <a:gd name="connsiteY7" fmla="*/ 1342794 h 3101485"/>
                <a:gd name="connsiteX8" fmla="*/ 312710 w 3385094"/>
                <a:gd name="connsiteY8" fmla="*/ 1086762 h 3101485"/>
                <a:gd name="connsiteX9" fmla="*/ 340142 w 3385094"/>
                <a:gd name="connsiteY9" fmla="*/ 1022754 h 3101485"/>
                <a:gd name="connsiteX10" fmla="*/ 376718 w 3385094"/>
                <a:gd name="connsiteY10" fmla="*/ 940458 h 3101485"/>
                <a:gd name="connsiteX11" fmla="*/ 367574 w 3385094"/>
                <a:gd name="connsiteY11" fmla="*/ 474114 h 3101485"/>
                <a:gd name="connsiteX12" fmla="*/ 358430 w 3385094"/>
                <a:gd name="connsiteY12" fmla="*/ 410106 h 3101485"/>
                <a:gd name="connsiteX13" fmla="*/ 349286 w 3385094"/>
                <a:gd name="connsiteY13" fmla="*/ 336954 h 3101485"/>
                <a:gd name="connsiteX14" fmla="*/ 321854 w 3385094"/>
                <a:gd name="connsiteY14" fmla="*/ 236370 h 3101485"/>
                <a:gd name="connsiteX15" fmla="*/ 312710 w 3385094"/>
                <a:gd name="connsiteY15" fmla="*/ 163218 h 3101485"/>
                <a:gd name="connsiteX16" fmla="*/ 321854 w 3385094"/>
                <a:gd name="connsiteY16" fmla="*/ 16914 h 3101485"/>
                <a:gd name="connsiteX17" fmla="*/ 2507270 w 3385094"/>
                <a:gd name="connsiteY17" fmla="*/ 35202 h 3101485"/>
                <a:gd name="connsiteX18" fmla="*/ 2671862 w 3385094"/>
                <a:gd name="connsiteY18" fmla="*/ 53490 h 3101485"/>
                <a:gd name="connsiteX19" fmla="*/ 3247934 w 3385094"/>
                <a:gd name="connsiteY19" fmla="*/ 62634 h 3101485"/>
                <a:gd name="connsiteX20" fmla="*/ 3330230 w 3385094"/>
                <a:gd name="connsiteY20" fmla="*/ 245514 h 3101485"/>
                <a:gd name="connsiteX21" fmla="*/ 3348518 w 3385094"/>
                <a:gd name="connsiteY21" fmla="*/ 364386 h 3101485"/>
                <a:gd name="connsiteX22" fmla="*/ 3366806 w 3385094"/>
                <a:gd name="connsiteY22" fmla="*/ 464970 h 3101485"/>
                <a:gd name="connsiteX23" fmla="*/ 3375950 w 3385094"/>
                <a:gd name="connsiteY23" fmla="*/ 528978 h 3101485"/>
                <a:gd name="connsiteX24" fmla="*/ 3366806 w 3385094"/>
                <a:gd name="connsiteY24" fmla="*/ 721002 h 3101485"/>
                <a:gd name="connsiteX25" fmla="*/ 3357662 w 3385094"/>
                <a:gd name="connsiteY25" fmla="*/ 803298 h 3101485"/>
                <a:gd name="connsiteX26" fmla="*/ 3348518 w 3385094"/>
                <a:gd name="connsiteY26" fmla="*/ 967890 h 3101485"/>
                <a:gd name="connsiteX27" fmla="*/ 3375950 w 3385094"/>
                <a:gd name="connsiteY27" fmla="*/ 1607970 h 3101485"/>
                <a:gd name="connsiteX28" fmla="*/ 3385094 w 3385094"/>
                <a:gd name="connsiteY28" fmla="*/ 1662834 h 3101485"/>
                <a:gd name="connsiteX29" fmla="*/ 3366806 w 3385094"/>
                <a:gd name="connsiteY29" fmla="*/ 2339490 h 3101485"/>
                <a:gd name="connsiteX30" fmla="*/ 3348518 w 3385094"/>
                <a:gd name="connsiteY30" fmla="*/ 2577234 h 3101485"/>
                <a:gd name="connsiteX31" fmla="*/ 3339374 w 3385094"/>
                <a:gd name="connsiteY31" fmla="*/ 2805834 h 3101485"/>
                <a:gd name="connsiteX32" fmla="*/ 3330230 w 3385094"/>
                <a:gd name="connsiteY32" fmla="*/ 2842410 h 3101485"/>
                <a:gd name="connsiteX33" fmla="*/ 3275366 w 3385094"/>
                <a:gd name="connsiteY33" fmla="*/ 2878986 h 3101485"/>
                <a:gd name="connsiteX34" fmla="*/ 3220502 w 3385094"/>
                <a:gd name="connsiteY34" fmla="*/ 2869842 h 3101485"/>
                <a:gd name="connsiteX35" fmla="*/ 3202214 w 3385094"/>
                <a:gd name="connsiteY35" fmla="*/ 2842410 h 3101485"/>
                <a:gd name="connsiteX36" fmla="*/ 3092486 w 3385094"/>
                <a:gd name="connsiteY36" fmla="*/ 2833266 h 3101485"/>
                <a:gd name="connsiteX37" fmla="*/ 3019334 w 3385094"/>
                <a:gd name="connsiteY37" fmla="*/ 2824122 h 3101485"/>
                <a:gd name="connsiteX38" fmla="*/ 2772446 w 3385094"/>
                <a:gd name="connsiteY38" fmla="*/ 2805834 h 3101485"/>
                <a:gd name="connsiteX39" fmla="*/ 1702598 w 3385094"/>
                <a:gd name="connsiteY39" fmla="*/ 2824122 h 3101485"/>
                <a:gd name="connsiteX40" fmla="*/ 1428278 w 3385094"/>
                <a:gd name="connsiteY40" fmla="*/ 2842410 h 3101485"/>
                <a:gd name="connsiteX41" fmla="*/ 1254542 w 3385094"/>
                <a:gd name="connsiteY41" fmla="*/ 2878986 h 3101485"/>
                <a:gd name="connsiteX42" fmla="*/ 1016798 w 3385094"/>
                <a:gd name="connsiteY42" fmla="*/ 2897274 h 3101485"/>
                <a:gd name="connsiteX43" fmla="*/ 916214 w 3385094"/>
                <a:gd name="connsiteY43" fmla="*/ 2906418 h 3101485"/>
                <a:gd name="connsiteX44" fmla="*/ 678470 w 3385094"/>
                <a:gd name="connsiteY44" fmla="*/ 2924706 h 3101485"/>
                <a:gd name="connsiteX45" fmla="*/ 623606 w 3385094"/>
                <a:gd name="connsiteY45" fmla="*/ 2942994 h 3101485"/>
                <a:gd name="connsiteX46" fmla="*/ 577886 w 3385094"/>
                <a:gd name="connsiteY46" fmla="*/ 2961282 h 3101485"/>
                <a:gd name="connsiteX47" fmla="*/ 459014 w 3385094"/>
                <a:gd name="connsiteY47" fmla="*/ 2970426 h 3101485"/>
                <a:gd name="connsiteX48" fmla="*/ 404150 w 3385094"/>
                <a:gd name="connsiteY48" fmla="*/ 2979570 h 3101485"/>
                <a:gd name="connsiteX49" fmla="*/ 367574 w 3385094"/>
                <a:gd name="connsiteY49" fmla="*/ 2988714 h 3101485"/>
                <a:gd name="connsiteX50" fmla="*/ 266990 w 3385094"/>
                <a:gd name="connsiteY50" fmla="*/ 2997858 h 3101485"/>
                <a:gd name="connsiteX51" fmla="*/ 221270 w 3385094"/>
                <a:gd name="connsiteY51" fmla="*/ 3007002 h 3101485"/>
                <a:gd name="connsiteX52" fmla="*/ 166406 w 3385094"/>
                <a:gd name="connsiteY52" fmla="*/ 3025290 h 3101485"/>
                <a:gd name="connsiteX53" fmla="*/ 120686 w 3385094"/>
                <a:gd name="connsiteY53" fmla="*/ 3034434 h 3101485"/>
                <a:gd name="connsiteX54" fmla="*/ 93254 w 3385094"/>
                <a:gd name="connsiteY54" fmla="*/ 3043578 h 3101485"/>
                <a:gd name="connsiteX55" fmla="*/ 56678 w 3385094"/>
                <a:gd name="connsiteY55" fmla="*/ 3052722 h 3101485"/>
                <a:gd name="connsiteX56" fmla="*/ 29246 w 3385094"/>
                <a:gd name="connsiteY56" fmla="*/ 3071010 h 3101485"/>
                <a:gd name="connsiteX57" fmla="*/ 1814 w 3385094"/>
                <a:gd name="connsiteY57" fmla="*/ 3098442 h 310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385094" h="3101485">
                  <a:moveTo>
                    <a:pt x="1814" y="3098442"/>
                  </a:moveTo>
                  <a:cubicBezTo>
                    <a:pt x="10958" y="3084726"/>
                    <a:pt x="63567" y="3022952"/>
                    <a:pt x="84110" y="2988714"/>
                  </a:cubicBezTo>
                  <a:cubicBezTo>
                    <a:pt x="134061" y="2905462"/>
                    <a:pt x="108703" y="2936375"/>
                    <a:pt x="138974" y="2860698"/>
                  </a:cubicBezTo>
                  <a:cubicBezTo>
                    <a:pt x="210607" y="2681617"/>
                    <a:pt x="142123" y="2890396"/>
                    <a:pt x="212126" y="2650386"/>
                  </a:cubicBezTo>
                  <a:cubicBezTo>
                    <a:pt x="221036" y="2619837"/>
                    <a:pt x="234326" y="2590335"/>
                    <a:pt x="239558" y="2558946"/>
                  </a:cubicBezTo>
                  <a:cubicBezTo>
                    <a:pt x="261978" y="2424426"/>
                    <a:pt x="248853" y="2485191"/>
                    <a:pt x="276134" y="2376066"/>
                  </a:cubicBezTo>
                  <a:cubicBezTo>
                    <a:pt x="279182" y="2077362"/>
                    <a:pt x="279643" y="1778620"/>
                    <a:pt x="285278" y="1479954"/>
                  </a:cubicBezTo>
                  <a:cubicBezTo>
                    <a:pt x="285535" y="1466338"/>
                    <a:pt x="301086" y="1360155"/>
                    <a:pt x="303566" y="1342794"/>
                  </a:cubicBezTo>
                  <a:cubicBezTo>
                    <a:pt x="306614" y="1257450"/>
                    <a:pt x="303013" y="1171608"/>
                    <a:pt x="312710" y="1086762"/>
                  </a:cubicBezTo>
                  <a:cubicBezTo>
                    <a:pt x="315346" y="1063699"/>
                    <a:pt x="332209" y="1044569"/>
                    <a:pt x="340142" y="1022754"/>
                  </a:cubicBezTo>
                  <a:cubicBezTo>
                    <a:pt x="369121" y="943062"/>
                    <a:pt x="320865" y="1033546"/>
                    <a:pt x="376718" y="940458"/>
                  </a:cubicBezTo>
                  <a:cubicBezTo>
                    <a:pt x="373670" y="785010"/>
                    <a:pt x="372932" y="629500"/>
                    <a:pt x="367574" y="474114"/>
                  </a:cubicBezTo>
                  <a:cubicBezTo>
                    <a:pt x="366831" y="452574"/>
                    <a:pt x="361278" y="431470"/>
                    <a:pt x="358430" y="410106"/>
                  </a:cubicBezTo>
                  <a:cubicBezTo>
                    <a:pt x="355182" y="385748"/>
                    <a:pt x="354105" y="361051"/>
                    <a:pt x="349286" y="336954"/>
                  </a:cubicBezTo>
                  <a:cubicBezTo>
                    <a:pt x="346231" y="321678"/>
                    <a:pt x="325797" y="260030"/>
                    <a:pt x="321854" y="236370"/>
                  </a:cubicBezTo>
                  <a:cubicBezTo>
                    <a:pt x="317814" y="212131"/>
                    <a:pt x="315758" y="187602"/>
                    <a:pt x="312710" y="163218"/>
                  </a:cubicBezTo>
                  <a:cubicBezTo>
                    <a:pt x="315758" y="114450"/>
                    <a:pt x="273074" y="19760"/>
                    <a:pt x="321854" y="16914"/>
                  </a:cubicBezTo>
                  <a:cubicBezTo>
                    <a:pt x="1049115" y="-25510"/>
                    <a:pt x="1778861" y="23865"/>
                    <a:pt x="2507270" y="35202"/>
                  </a:cubicBezTo>
                  <a:cubicBezTo>
                    <a:pt x="2562465" y="36061"/>
                    <a:pt x="2616667" y="52614"/>
                    <a:pt x="2671862" y="53490"/>
                  </a:cubicBezTo>
                  <a:lnTo>
                    <a:pt x="3247934" y="62634"/>
                  </a:lnTo>
                  <a:cubicBezTo>
                    <a:pt x="3310852" y="209443"/>
                    <a:pt x="3282036" y="149126"/>
                    <a:pt x="3330230" y="245514"/>
                  </a:cubicBezTo>
                  <a:cubicBezTo>
                    <a:pt x="3352946" y="359095"/>
                    <a:pt x="3323607" y="206614"/>
                    <a:pt x="3348518" y="364386"/>
                  </a:cubicBezTo>
                  <a:cubicBezTo>
                    <a:pt x="3353833" y="398047"/>
                    <a:pt x="3361204" y="431356"/>
                    <a:pt x="3366806" y="464970"/>
                  </a:cubicBezTo>
                  <a:cubicBezTo>
                    <a:pt x="3370349" y="486229"/>
                    <a:pt x="3372902" y="507642"/>
                    <a:pt x="3375950" y="528978"/>
                  </a:cubicBezTo>
                  <a:cubicBezTo>
                    <a:pt x="3372902" y="592986"/>
                    <a:pt x="3371069" y="657063"/>
                    <a:pt x="3366806" y="721002"/>
                  </a:cubicBezTo>
                  <a:cubicBezTo>
                    <a:pt x="3364970" y="748542"/>
                    <a:pt x="3359701" y="775773"/>
                    <a:pt x="3357662" y="803298"/>
                  </a:cubicBezTo>
                  <a:cubicBezTo>
                    <a:pt x="3353603" y="858096"/>
                    <a:pt x="3351566" y="913026"/>
                    <a:pt x="3348518" y="967890"/>
                  </a:cubicBezTo>
                  <a:cubicBezTo>
                    <a:pt x="3352973" y="1101551"/>
                    <a:pt x="3351085" y="1409051"/>
                    <a:pt x="3375950" y="1607970"/>
                  </a:cubicBezTo>
                  <a:cubicBezTo>
                    <a:pt x="3378250" y="1626367"/>
                    <a:pt x="3382046" y="1644546"/>
                    <a:pt x="3385094" y="1662834"/>
                  </a:cubicBezTo>
                  <a:cubicBezTo>
                    <a:pt x="3378998" y="1888386"/>
                    <a:pt x="3375824" y="2114036"/>
                    <a:pt x="3366806" y="2339490"/>
                  </a:cubicBezTo>
                  <a:cubicBezTo>
                    <a:pt x="3363629" y="2418909"/>
                    <a:pt x="3353185" y="2497889"/>
                    <a:pt x="3348518" y="2577234"/>
                  </a:cubicBezTo>
                  <a:cubicBezTo>
                    <a:pt x="3344040" y="2653363"/>
                    <a:pt x="3344621" y="2729754"/>
                    <a:pt x="3339374" y="2805834"/>
                  </a:cubicBezTo>
                  <a:cubicBezTo>
                    <a:pt x="3338509" y="2818371"/>
                    <a:pt x="3338506" y="2832952"/>
                    <a:pt x="3330230" y="2842410"/>
                  </a:cubicBezTo>
                  <a:cubicBezTo>
                    <a:pt x="3315756" y="2858951"/>
                    <a:pt x="3275366" y="2878986"/>
                    <a:pt x="3275366" y="2878986"/>
                  </a:cubicBezTo>
                  <a:cubicBezTo>
                    <a:pt x="3257078" y="2875938"/>
                    <a:pt x="3237085" y="2878133"/>
                    <a:pt x="3220502" y="2869842"/>
                  </a:cubicBezTo>
                  <a:cubicBezTo>
                    <a:pt x="3210672" y="2864927"/>
                    <a:pt x="3212781" y="2845429"/>
                    <a:pt x="3202214" y="2842410"/>
                  </a:cubicBezTo>
                  <a:cubicBezTo>
                    <a:pt x="3166923" y="2832327"/>
                    <a:pt x="3129007" y="2836918"/>
                    <a:pt x="3092486" y="2833266"/>
                  </a:cubicBezTo>
                  <a:cubicBezTo>
                    <a:pt x="3068034" y="2830821"/>
                    <a:pt x="3043818" y="2826221"/>
                    <a:pt x="3019334" y="2824122"/>
                  </a:cubicBezTo>
                  <a:cubicBezTo>
                    <a:pt x="2937114" y="2817075"/>
                    <a:pt x="2854742" y="2811930"/>
                    <a:pt x="2772446" y="2805834"/>
                  </a:cubicBezTo>
                  <a:cubicBezTo>
                    <a:pt x="2349121" y="2848166"/>
                    <a:pt x="2789926" y="2806863"/>
                    <a:pt x="1702598" y="2824122"/>
                  </a:cubicBezTo>
                  <a:cubicBezTo>
                    <a:pt x="1661394" y="2824776"/>
                    <a:pt x="1490160" y="2833972"/>
                    <a:pt x="1428278" y="2842410"/>
                  </a:cubicBezTo>
                  <a:cubicBezTo>
                    <a:pt x="1094923" y="2887867"/>
                    <a:pt x="1514198" y="2835710"/>
                    <a:pt x="1254542" y="2878986"/>
                  </a:cubicBezTo>
                  <a:cubicBezTo>
                    <a:pt x="1201465" y="2887832"/>
                    <a:pt x="1054922" y="2894450"/>
                    <a:pt x="1016798" y="2897274"/>
                  </a:cubicBezTo>
                  <a:cubicBezTo>
                    <a:pt x="983224" y="2899761"/>
                    <a:pt x="949770" y="2903697"/>
                    <a:pt x="916214" y="2906418"/>
                  </a:cubicBezTo>
                  <a:lnTo>
                    <a:pt x="678470" y="2924706"/>
                  </a:lnTo>
                  <a:cubicBezTo>
                    <a:pt x="660182" y="2930802"/>
                    <a:pt x="641723" y="2936406"/>
                    <a:pt x="623606" y="2942994"/>
                  </a:cubicBezTo>
                  <a:cubicBezTo>
                    <a:pt x="608180" y="2948603"/>
                    <a:pt x="594077" y="2958584"/>
                    <a:pt x="577886" y="2961282"/>
                  </a:cubicBezTo>
                  <a:cubicBezTo>
                    <a:pt x="538686" y="2967815"/>
                    <a:pt x="498638" y="2967378"/>
                    <a:pt x="459014" y="2970426"/>
                  </a:cubicBezTo>
                  <a:cubicBezTo>
                    <a:pt x="440726" y="2973474"/>
                    <a:pt x="422330" y="2975934"/>
                    <a:pt x="404150" y="2979570"/>
                  </a:cubicBezTo>
                  <a:cubicBezTo>
                    <a:pt x="391827" y="2982035"/>
                    <a:pt x="380031" y="2987053"/>
                    <a:pt x="367574" y="2988714"/>
                  </a:cubicBezTo>
                  <a:cubicBezTo>
                    <a:pt x="334203" y="2993163"/>
                    <a:pt x="300518" y="2994810"/>
                    <a:pt x="266990" y="2997858"/>
                  </a:cubicBezTo>
                  <a:cubicBezTo>
                    <a:pt x="251750" y="3000906"/>
                    <a:pt x="236264" y="3002913"/>
                    <a:pt x="221270" y="3007002"/>
                  </a:cubicBezTo>
                  <a:cubicBezTo>
                    <a:pt x="202672" y="3012074"/>
                    <a:pt x="185309" y="3021509"/>
                    <a:pt x="166406" y="3025290"/>
                  </a:cubicBezTo>
                  <a:cubicBezTo>
                    <a:pt x="151166" y="3028338"/>
                    <a:pt x="135764" y="3030665"/>
                    <a:pt x="120686" y="3034434"/>
                  </a:cubicBezTo>
                  <a:cubicBezTo>
                    <a:pt x="111335" y="3036772"/>
                    <a:pt x="102522" y="3040930"/>
                    <a:pt x="93254" y="3043578"/>
                  </a:cubicBezTo>
                  <a:cubicBezTo>
                    <a:pt x="81170" y="3047030"/>
                    <a:pt x="68870" y="3049674"/>
                    <a:pt x="56678" y="3052722"/>
                  </a:cubicBezTo>
                  <a:cubicBezTo>
                    <a:pt x="47534" y="3058818"/>
                    <a:pt x="39076" y="3066095"/>
                    <a:pt x="29246" y="3071010"/>
                  </a:cubicBezTo>
                  <a:cubicBezTo>
                    <a:pt x="20625" y="3075321"/>
                    <a:pt x="-7330" y="3112158"/>
                    <a:pt x="1814" y="309844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7000"/>
                    <a:alpha val="0"/>
                  </a:schemeClr>
                </a:gs>
                <a:gs pos="21000">
                  <a:srgbClr val="6D9B99">
                    <a:alpha val="23000"/>
                  </a:srgb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8" name="Picture 97" descr="&#10;\documentclass{article}&#10;\pagestyle{empty}\input talkdefs\begin{document}&#10; &#10;\blue $\btau : \s_{\small\btau} \ge \s_{\small\zero}  $&#10;&#10;&#10;\end{document}&#10;" title="IguanaTex Bitmap Display">
              <a:extLst>
                <a:ext uri="{FF2B5EF4-FFF2-40B4-BE49-F238E27FC236}">
                  <a16:creationId xmlns:a16="http://schemas.microsoft.com/office/drawing/2014/main" id="{4E0AC847-9752-708D-63E2-4AB534F25A1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040" y="3526459"/>
              <a:ext cx="1304774" cy="243045"/>
            </a:xfrm>
            <a:prstGeom prst="rect">
              <a:avLst/>
            </a:prstGeom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7362EF0-F3B3-ED00-86D4-CCB333F6FEB3}"/>
              </a:ext>
            </a:extLst>
          </p:cNvPr>
          <p:cNvSpPr/>
          <p:nvPr/>
        </p:nvSpPr>
        <p:spPr bwMode="auto">
          <a:xfrm>
            <a:off x="3891518" y="955517"/>
            <a:ext cx="453518" cy="286938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76D170-A93D-A7CD-B536-DA31B325A7DE}"/>
              </a:ext>
            </a:extLst>
          </p:cNvPr>
          <p:cNvGrpSpPr/>
          <p:nvPr/>
        </p:nvGrpSpPr>
        <p:grpSpPr>
          <a:xfrm>
            <a:off x="334246" y="955515"/>
            <a:ext cx="4647005" cy="3627462"/>
            <a:chOff x="1252500" y="1147852"/>
            <a:chExt cx="4647005" cy="362746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2E089E3-A3CE-7077-0891-53206A71FBCF}"/>
                </a:ext>
              </a:extLst>
            </p:cNvPr>
            <p:cNvGrpSpPr/>
            <p:nvPr/>
          </p:nvGrpSpPr>
          <p:grpSpPr>
            <a:xfrm>
              <a:off x="1510590" y="1147852"/>
              <a:ext cx="3291840" cy="3291840"/>
              <a:chOff x="1510590" y="1147852"/>
              <a:chExt cx="3291840" cy="329184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F5A08B-CF64-3B97-DFCE-E62E57BFFD1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0030" y="1147852"/>
                <a:ext cx="0" cy="3291840"/>
              </a:xfrm>
              <a:prstGeom prst="line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9B2A8-8497-53B8-BB9B-82FCA12F63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3156510" y="2563342"/>
                <a:ext cx="0" cy="3291840"/>
              </a:xfrm>
              <a:prstGeom prst="line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6" name="Picture 15" descr="\documentclass{article}&#10;\pagestyle{empty} \input talkdefs \begin{document}&#10;  &#10; \blue $ \zero $  &#10; &#10;&#10;&#10;\end{document}&#10;" title="IguanaTex Bitmap Display">
                <a:extLst>
                  <a:ext uri="{FF2B5EF4-FFF2-40B4-BE49-F238E27FC236}">
                    <a16:creationId xmlns:a16="http://schemas.microsoft.com/office/drawing/2014/main" id="{221B770B-187D-8B1D-B464-9A42BCE906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4310" y="4126631"/>
                <a:ext cx="131440" cy="165262"/>
              </a:xfrm>
              <a:prstGeom prst="rect">
                <a:avLst/>
              </a:prstGeom>
              <a:solidFill>
                <a:srgbClr val="FFFFFF"/>
              </a:solidFill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31BEACA-F39E-ACB1-1C43-374282439744}"/>
                </a:ext>
              </a:extLst>
            </p:cNvPr>
            <p:cNvGrpSpPr/>
            <p:nvPr/>
          </p:nvGrpSpPr>
          <p:grpSpPr>
            <a:xfrm>
              <a:off x="1252500" y="4427842"/>
              <a:ext cx="4647005" cy="347472"/>
              <a:chOff x="1252500" y="4427842"/>
              <a:chExt cx="4647005" cy="347472"/>
            </a:xfrm>
          </p:grpSpPr>
          <p:pic>
            <p:nvPicPr>
              <p:cNvPr id="81" name="Picture 80" descr="&#10;\documentclass{article}&#10;\pagestyle{empty}\input talkdefs\begin{document}&#10; &#10;\blue $\btau $&#10;&#10;&#10;\end{document}&#10;" title="IguanaTex Bitmap Display">
                <a:extLst>
                  <a:ext uri="{FF2B5EF4-FFF2-40B4-BE49-F238E27FC236}">
                    <a16:creationId xmlns:a16="http://schemas.microsoft.com/office/drawing/2014/main" id="{DE09CD8E-19EE-1313-A15D-C76455772B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423" y="4550373"/>
                <a:ext cx="184806" cy="146304"/>
              </a:xfrm>
              <a:prstGeom prst="rect">
                <a:avLst/>
              </a:prstGeom>
            </p:spPr>
          </p:pic>
          <p:sp>
            <p:nvSpPr>
              <p:cNvPr id="82" name="Rectangle 5 2 1 1">
                <a:extLst>
                  <a:ext uri="{FF2B5EF4-FFF2-40B4-BE49-F238E27FC236}">
                    <a16:creationId xmlns:a16="http://schemas.microsoft.com/office/drawing/2014/main" id="{850C2ADA-FD1D-988E-E643-9016E17FD1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2500" y="4427842"/>
                <a:ext cx="4647005" cy="3474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j-lt"/>
                    <a:ea typeface="+mj-ea"/>
                    <a:cs typeface="+mj-cs"/>
                  </a:defRPr>
                </a:lvl1pPr>
                <a:lvl2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2pPr>
                <a:lvl3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3pPr>
                <a:lvl4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4pPr>
                <a:lvl5pPr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5pPr>
                <a:lvl6pPr marL="4572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6pPr>
                <a:lvl7pPr marL="9144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7pPr>
                <a:lvl8pPr marL="13716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8pPr>
                <a:lvl9pPr marL="1828800" algn="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defRPr>
                </a:lvl9pPr>
              </a:lstStyle>
              <a:p>
                <a:pPr algn="l"/>
                <a:r>
                  <a:rPr lang="en-US" sz="1800" kern="0" dirty="0">
                    <a:solidFill>
                      <a:srgbClr val="003399"/>
                    </a:solidFill>
                    <a:effectLst/>
                  </a:rPr>
                  <a:t>BPDS distribution space: indexed by </a:t>
                </a:r>
              </a:p>
            </p:txBody>
          </p:sp>
        </p:grpSp>
      </p:grpSp>
      <p:sp>
        <p:nvSpPr>
          <p:cNvPr id="3" name="Rectangle 5 1">
            <a:extLst>
              <a:ext uri="{FF2B5EF4-FFF2-40B4-BE49-F238E27FC236}">
                <a16:creationId xmlns:a16="http://schemas.microsoft.com/office/drawing/2014/main" id="{89E0B1DB-4AD9-188E-F910-EE92434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342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BPDS specification and RET: How and why it works </a:t>
            </a:r>
          </a:p>
        </p:txBody>
      </p:sp>
      <p:pic>
        <p:nvPicPr>
          <p:cNvPr id="14" name="Picture 13" descr="&#10;\documentclass{article}&#10;\pagestyle{empty}\input talkdefs\begin{document}&#10; &#10;\blue $\s_{\small\btau} = E[\s_j(\y,\d_{j})|\btau] $&#10;&#10;&#10;\end{document}&#10;" title="IguanaTex Bitmap Display">
            <a:extLst>
              <a:ext uri="{FF2B5EF4-FFF2-40B4-BE49-F238E27FC236}">
                <a16:creationId xmlns:a16="http://schemas.microsoft.com/office/drawing/2014/main" id="{426D4898-63E2-740C-C4E7-0C47D88442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81" y="808072"/>
            <a:ext cx="2264165" cy="278223"/>
          </a:xfrm>
          <a:prstGeom prst="rect">
            <a:avLst/>
          </a:prstGeom>
        </p:spPr>
      </p:pic>
      <p:pic>
        <p:nvPicPr>
          <p:cNvPr id="17" name="Picture 16" descr="&#10;\documentclass{article}&#10;\pagestyle{empty}\input talkdefs\begin{document}&#10; &#10;\blue $\s_{\small\zero} = E[\s_j(\y,\d_{j})|\btau=\zero]$&#10;&#10;&#10;\end{document}&#10;" title="IguanaTex Bitmap Display">
            <a:extLst>
              <a:ext uri="{FF2B5EF4-FFF2-40B4-BE49-F238E27FC236}">
                <a16:creationId xmlns:a16="http://schemas.microsoft.com/office/drawing/2014/main" id="{23B7C93F-5E3B-27CB-9146-26871069DB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31" y="1845007"/>
            <a:ext cx="2803024" cy="278223"/>
          </a:xfrm>
          <a:prstGeom prst="rect">
            <a:avLst/>
          </a:prstGeom>
        </p:spPr>
      </p:pic>
      <p:sp>
        <p:nvSpPr>
          <p:cNvPr id="74" name="Rectangle 5 2 2">
            <a:extLst>
              <a:ext uri="{FF2B5EF4-FFF2-40B4-BE49-F238E27FC236}">
                <a16:creationId xmlns:a16="http://schemas.microsoft.com/office/drawing/2014/main" id="{8C3B24B2-2346-F640-D360-C1CFECEB3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960" y="1306318"/>
            <a:ext cx="1791981" cy="40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algn="l"/>
            <a:r>
              <a:rPr lang="en-US" sz="2000" kern="0" dirty="0">
                <a:solidFill>
                  <a:srgbClr val="003399"/>
                </a:solidFill>
                <a:effectLst/>
              </a:rPr>
              <a:t>Initial mixture: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15A9C-F514-5DB5-10D1-725A12C7FE60}"/>
              </a:ext>
            </a:extLst>
          </p:cNvPr>
          <p:cNvGrpSpPr/>
          <p:nvPr/>
        </p:nvGrpSpPr>
        <p:grpSpPr>
          <a:xfrm>
            <a:off x="4714853" y="3085002"/>
            <a:ext cx="4170537" cy="900984"/>
            <a:chOff x="4798966" y="2627576"/>
            <a:chExt cx="4170537" cy="900984"/>
          </a:xfrm>
        </p:grpSpPr>
        <p:sp>
          <p:nvSpPr>
            <p:cNvPr id="104" name="Rectangle 5 2 1 2 1 1">
              <a:extLst>
                <a:ext uri="{FF2B5EF4-FFF2-40B4-BE49-F238E27FC236}">
                  <a16:creationId xmlns:a16="http://schemas.microsoft.com/office/drawing/2014/main" id="{A094D954-EE91-7DF9-6EC5-8C1CADDA2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966" y="2627576"/>
              <a:ext cx="4170537" cy="900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pPr algn="l"/>
              <a:r>
                <a:rPr lang="en-US" sz="2000" kern="0" dirty="0">
                  <a:solidFill>
                    <a:schemeClr val="bg1"/>
                  </a:solidFill>
                  <a:effectLst/>
                </a:rPr>
                <a:t>            </a:t>
              </a:r>
              <a:r>
                <a:rPr lang="en-US" sz="1800" i="1" kern="0" dirty="0">
                  <a:solidFill>
                    <a:schemeClr val="bg1"/>
                  </a:solidFill>
                  <a:effectLst/>
                </a:rPr>
                <a:t>K-L closest to initial mixture</a:t>
              </a:r>
            </a:p>
            <a:p>
              <a:pPr algn="l"/>
              <a:r>
                <a:rPr lang="en-US" sz="1800" i="1" kern="0" dirty="0">
                  <a:solidFill>
                    <a:schemeClr val="bg1"/>
                  </a:solidFill>
                  <a:effectLst/>
                </a:rPr>
                <a:t>             Least perturbed with (modest)</a:t>
              </a:r>
            </a:p>
            <a:p>
              <a:pPr algn="l"/>
              <a:r>
                <a:rPr lang="en-US" sz="1800" i="1" kern="0" dirty="0">
                  <a:solidFill>
                    <a:schemeClr val="bg1"/>
                  </a:solidFill>
                  <a:effectLst/>
                </a:rPr>
                <a:t>                    increased score target</a:t>
              </a:r>
            </a:p>
          </p:txBody>
        </p:sp>
        <p:pic>
          <p:nvPicPr>
            <p:cNvPr id="5" name="Picture 4" descr="&#10;\documentclass{article}&#10;\pagestyle{empty}\input talkdefs\begin{document}&#10; &#10;$\btau^* \ : \  $&#10;&#10;&#10;\end{document}&#10;" title="IguanaTex Bitmap Display">
              <a:extLst>
                <a:ext uri="{FF2B5EF4-FFF2-40B4-BE49-F238E27FC236}">
                  <a16:creationId xmlns:a16="http://schemas.microsoft.com/office/drawing/2014/main" id="{233B4B76-049E-4D71-D5BB-AEF88620A4F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30" y="2724065"/>
              <a:ext cx="568821" cy="201168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EFDD12A-48FD-A64F-3330-06D70FF958E5}"/>
              </a:ext>
            </a:extLst>
          </p:cNvPr>
          <p:cNvGrpSpPr/>
          <p:nvPr/>
        </p:nvGrpSpPr>
        <p:grpSpPr>
          <a:xfrm>
            <a:off x="746056" y="4708790"/>
            <a:ext cx="7896874" cy="1853875"/>
            <a:chOff x="746056" y="4708790"/>
            <a:chExt cx="7896874" cy="1853875"/>
          </a:xfrm>
        </p:grpSpPr>
        <p:sp>
          <p:nvSpPr>
            <p:cNvPr id="118" name="Rounded Rectangle 27 2">
              <a:extLst>
                <a:ext uri="{FF2B5EF4-FFF2-40B4-BE49-F238E27FC236}">
                  <a16:creationId xmlns:a16="http://schemas.microsoft.com/office/drawing/2014/main" id="{DB0D6447-09FC-EDE3-DBB5-6BB38FB25395}"/>
                </a:ext>
              </a:extLst>
            </p:cNvPr>
            <p:cNvSpPr/>
            <p:nvPr/>
          </p:nvSpPr>
          <p:spPr bwMode="auto">
            <a:xfrm>
              <a:off x="746056" y="5052793"/>
              <a:ext cx="7666444" cy="117977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Rectangle 5 2 1 2 2">
              <a:extLst>
                <a:ext uri="{FF2B5EF4-FFF2-40B4-BE49-F238E27FC236}">
                  <a16:creationId xmlns:a16="http://schemas.microsoft.com/office/drawing/2014/main" id="{FA2A17FD-96D8-6D15-5EEC-95BDA0C232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76" y="4708790"/>
              <a:ext cx="7831154" cy="185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800" kern="0" dirty="0">
                  <a:solidFill>
                    <a:schemeClr val="bg1"/>
                  </a:solidFill>
                  <a:effectLst/>
                </a:rPr>
                <a:t>“Small” perturbations: Modest tilting from initial mixture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800" kern="0" dirty="0">
                  <a:solidFill>
                    <a:schemeClr val="bg1"/>
                  </a:solidFill>
                  <a:effectLst/>
                </a:rPr>
                <a:t>Increased weights on models with “good” decisions, </a:t>
              </a:r>
              <a:r>
                <a:rPr lang="en-US" sz="1800" kern="0" dirty="0">
                  <a:solidFill>
                    <a:srgbClr val="003399"/>
                  </a:solidFill>
                  <a:effectLst/>
                </a:rPr>
                <a:t>in expectation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800" kern="0" dirty="0">
                  <a:solidFill>
                    <a:srgbClr val="003399"/>
                  </a:solidFill>
                  <a:effectLst/>
                </a:rPr>
                <a:t>Betting</a:t>
              </a:r>
              <a:r>
                <a:rPr lang="en-US" sz="1800" kern="0" dirty="0">
                  <a:solidFill>
                    <a:schemeClr val="bg1"/>
                  </a:solidFill>
                  <a:effectLst/>
                </a:rPr>
                <a:t> on potential increased payoffs as well as predictive accuracy </a:t>
              </a: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B155BFA-FD16-2FEE-04ED-6559E861460F}"/>
              </a:ext>
            </a:extLst>
          </p:cNvPr>
          <p:cNvSpPr/>
          <p:nvPr/>
        </p:nvSpPr>
        <p:spPr bwMode="auto">
          <a:xfrm>
            <a:off x="1132732" y="995363"/>
            <a:ext cx="24647" cy="104775"/>
          </a:xfrm>
          <a:custGeom>
            <a:avLst/>
            <a:gdLst>
              <a:gd name="connsiteX0" fmla="*/ 5506 w 24647"/>
              <a:gd name="connsiteY0" fmla="*/ 0 h 104775"/>
              <a:gd name="connsiteX1" fmla="*/ 5506 w 24647"/>
              <a:gd name="connsiteY1" fmla="*/ 0 h 104775"/>
              <a:gd name="connsiteX2" fmla="*/ 743 w 24647"/>
              <a:gd name="connsiteY2" fmla="*/ 42862 h 104775"/>
              <a:gd name="connsiteX3" fmla="*/ 19793 w 24647"/>
              <a:gd name="connsiteY3" fmla="*/ 71437 h 104775"/>
              <a:gd name="connsiteX4" fmla="*/ 24556 w 24647"/>
              <a:gd name="connsiteY4" fmla="*/ 104775 h 104775"/>
              <a:gd name="connsiteX5" fmla="*/ 5506 w 24647"/>
              <a:gd name="connsiteY5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47" h="104775">
                <a:moveTo>
                  <a:pt x="5506" y="0"/>
                </a:moveTo>
                <a:lnTo>
                  <a:pt x="5506" y="0"/>
                </a:lnTo>
                <a:cubicBezTo>
                  <a:pt x="3918" y="14287"/>
                  <a:pt x="-2076" y="28766"/>
                  <a:pt x="743" y="42862"/>
                </a:cubicBezTo>
                <a:cubicBezTo>
                  <a:pt x="2988" y="54087"/>
                  <a:pt x="19793" y="71437"/>
                  <a:pt x="19793" y="71437"/>
                </a:cubicBezTo>
                <a:cubicBezTo>
                  <a:pt x="25711" y="95107"/>
                  <a:pt x="24556" y="83942"/>
                  <a:pt x="24556" y="104775"/>
                </a:cubicBezTo>
                <a:lnTo>
                  <a:pt x="5506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7719C4-CB6B-47F2-45D9-85C28D9378DE}"/>
              </a:ext>
            </a:extLst>
          </p:cNvPr>
          <p:cNvSpPr/>
          <p:nvPr/>
        </p:nvSpPr>
        <p:spPr bwMode="auto">
          <a:xfrm>
            <a:off x="590550" y="1290638"/>
            <a:ext cx="109538" cy="319087"/>
          </a:xfrm>
          <a:custGeom>
            <a:avLst/>
            <a:gdLst>
              <a:gd name="connsiteX0" fmla="*/ 0 w 109538"/>
              <a:gd name="connsiteY0" fmla="*/ 319087 h 319087"/>
              <a:gd name="connsiteX1" fmla="*/ 109538 w 109538"/>
              <a:gd name="connsiteY1" fmla="*/ 0 h 319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538" h="319087">
                <a:moveTo>
                  <a:pt x="0" y="319087"/>
                </a:moveTo>
                <a:lnTo>
                  <a:pt x="109538" y="0"/>
                </a:lnTo>
              </a:path>
            </a:pathLst>
          </a:cu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83E2C8-A9BC-54E2-005F-3CFB92AEF759}"/>
              </a:ext>
            </a:extLst>
          </p:cNvPr>
          <p:cNvGrpSpPr/>
          <p:nvPr/>
        </p:nvGrpSpPr>
        <p:grpSpPr>
          <a:xfrm>
            <a:off x="1094159" y="980890"/>
            <a:ext cx="2734025" cy="2162175"/>
            <a:chOff x="1094159" y="980890"/>
            <a:chExt cx="2734025" cy="21621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9D8A58-3A6D-5C57-C0D4-EEA8D8F1A730}"/>
                </a:ext>
              </a:extLst>
            </p:cNvPr>
            <p:cNvSpPr/>
            <p:nvPr/>
          </p:nvSpPr>
          <p:spPr bwMode="auto">
            <a:xfrm>
              <a:off x="1094159" y="980890"/>
              <a:ext cx="2734025" cy="2162175"/>
            </a:xfrm>
            <a:custGeom>
              <a:avLst/>
              <a:gdLst>
                <a:gd name="connsiteX0" fmla="*/ 350 w 2734025"/>
                <a:gd name="connsiteY0" fmla="*/ 33338 h 2162175"/>
                <a:gd name="connsiteX1" fmla="*/ 350 w 2734025"/>
                <a:gd name="connsiteY1" fmla="*/ 33338 h 2162175"/>
                <a:gd name="connsiteX2" fmla="*/ 5112 w 2734025"/>
                <a:gd name="connsiteY2" fmla="*/ 85725 h 2162175"/>
                <a:gd name="connsiteX3" fmla="*/ 19400 w 2734025"/>
                <a:gd name="connsiteY3" fmla="*/ 176213 h 2162175"/>
                <a:gd name="connsiteX4" fmla="*/ 28925 w 2734025"/>
                <a:gd name="connsiteY4" fmla="*/ 252413 h 2162175"/>
                <a:gd name="connsiteX5" fmla="*/ 33687 w 2734025"/>
                <a:gd name="connsiteY5" fmla="*/ 276225 h 2162175"/>
                <a:gd name="connsiteX6" fmla="*/ 38450 w 2734025"/>
                <a:gd name="connsiteY6" fmla="*/ 290513 h 2162175"/>
                <a:gd name="connsiteX7" fmla="*/ 47975 w 2734025"/>
                <a:gd name="connsiteY7" fmla="*/ 333375 h 2162175"/>
                <a:gd name="connsiteX8" fmla="*/ 52737 w 2734025"/>
                <a:gd name="connsiteY8" fmla="*/ 371475 h 2162175"/>
                <a:gd name="connsiteX9" fmla="*/ 62262 w 2734025"/>
                <a:gd name="connsiteY9" fmla="*/ 438150 h 2162175"/>
                <a:gd name="connsiteX10" fmla="*/ 57500 w 2734025"/>
                <a:gd name="connsiteY10" fmla="*/ 947738 h 2162175"/>
                <a:gd name="connsiteX11" fmla="*/ 52737 w 2734025"/>
                <a:gd name="connsiteY11" fmla="*/ 962025 h 2162175"/>
                <a:gd name="connsiteX12" fmla="*/ 47975 w 2734025"/>
                <a:gd name="connsiteY12" fmla="*/ 985838 h 2162175"/>
                <a:gd name="connsiteX13" fmla="*/ 43212 w 2734025"/>
                <a:gd name="connsiteY13" fmla="*/ 1019175 h 2162175"/>
                <a:gd name="connsiteX14" fmla="*/ 33687 w 2734025"/>
                <a:gd name="connsiteY14" fmla="*/ 1062038 h 2162175"/>
                <a:gd name="connsiteX15" fmla="*/ 38450 w 2734025"/>
                <a:gd name="connsiteY15" fmla="*/ 1233488 h 2162175"/>
                <a:gd name="connsiteX16" fmla="*/ 52737 w 2734025"/>
                <a:gd name="connsiteY16" fmla="*/ 1304925 h 2162175"/>
                <a:gd name="connsiteX17" fmla="*/ 57500 w 2734025"/>
                <a:gd name="connsiteY17" fmla="*/ 1362075 h 2162175"/>
                <a:gd name="connsiteX18" fmla="*/ 62262 w 2734025"/>
                <a:gd name="connsiteY18" fmla="*/ 1376363 h 2162175"/>
                <a:gd name="connsiteX19" fmla="*/ 67025 w 2734025"/>
                <a:gd name="connsiteY19" fmla="*/ 1404938 h 2162175"/>
                <a:gd name="connsiteX20" fmla="*/ 76550 w 2734025"/>
                <a:gd name="connsiteY20" fmla="*/ 1452563 h 2162175"/>
                <a:gd name="connsiteX21" fmla="*/ 90837 w 2734025"/>
                <a:gd name="connsiteY21" fmla="*/ 1495425 h 2162175"/>
                <a:gd name="connsiteX22" fmla="*/ 95600 w 2734025"/>
                <a:gd name="connsiteY22" fmla="*/ 1519238 h 2162175"/>
                <a:gd name="connsiteX23" fmla="*/ 100362 w 2734025"/>
                <a:gd name="connsiteY23" fmla="*/ 1538288 h 2162175"/>
                <a:gd name="connsiteX24" fmla="*/ 105125 w 2734025"/>
                <a:gd name="connsiteY24" fmla="*/ 1566863 h 2162175"/>
                <a:gd name="connsiteX25" fmla="*/ 114650 w 2734025"/>
                <a:gd name="connsiteY25" fmla="*/ 1619250 h 2162175"/>
                <a:gd name="connsiteX26" fmla="*/ 128937 w 2734025"/>
                <a:gd name="connsiteY26" fmla="*/ 1681163 h 2162175"/>
                <a:gd name="connsiteX27" fmla="*/ 143225 w 2734025"/>
                <a:gd name="connsiteY27" fmla="*/ 1728788 h 2162175"/>
                <a:gd name="connsiteX28" fmla="*/ 147987 w 2734025"/>
                <a:gd name="connsiteY28" fmla="*/ 1743075 h 2162175"/>
                <a:gd name="connsiteX29" fmla="*/ 152750 w 2734025"/>
                <a:gd name="connsiteY29" fmla="*/ 1766888 h 2162175"/>
                <a:gd name="connsiteX30" fmla="*/ 162275 w 2734025"/>
                <a:gd name="connsiteY30" fmla="*/ 1785938 h 2162175"/>
                <a:gd name="connsiteX31" fmla="*/ 171800 w 2734025"/>
                <a:gd name="connsiteY31" fmla="*/ 1819275 h 2162175"/>
                <a:gd name="connsiteX32" fmla="*/ 200375 w 2734025"/>
                <a:gd name="connsiteY32" fmla="*/ 1838325 h 2162175"/>
                <a:gd name="connsiteX33" fmla="*/ 224187 w 2734025"/>
                <a:gd name="connsiteY33" fmla="*/ 1847850 h 2162175"/>
                <a:gd name="connsiteX34" fmla="*/ 300387 w 2734025"/>
                <a:gd name="connsiteY34" fmla="*/ 1857375 h 2162175"/>
                <a:gd name="connsiteX35" fmla="*/ 328962 w 2734025"/>
                <a:gd name="connsiteY35" fmla="*/ 1876425 h 2162175"/>
                <a:gd name="connsiteX36" fmla="*/ 348012 w 2734025"/>
                <a:gd name="connsiteY36" fmla="*/ 1885950 h 2162175"/>
                <a:gd name="connsiteX37" fmla="*/ 376587 w 2734025"/>
                <a:gd name="connsiteY37" fmla="*/ 1905000 h 2162175"/>
                <a:gd name="connsiteX38" fmla="*/ 390875 w 2734025"/>
                <a:gd name="connsiteY38" fmla="*/ 1914525 h 2162175"/>
                <a:gd name="connsiteX39" fmla="*/ 400400 w 2734025"/>
                <a:gd name="connsiteY39" fmla="*/ 1933575 h 2162175"/>
                <a:gd name="connsiteX40" fmla="*/ 414687 w 2734025"/>
                <a:gd name="connsiteY40" fmla="*/ 1952625 h 2162175"/>
                <a:gd name="connsiteX41" fmla="*/ 419450 w 2734025"/>
                <a:gd name="connsiteY41" fmla="*/ 1976438 h 2162175"/>
                <a:gd name="connsiteX42" fmla="*/ 428975 w 2734025"/>
                <a:gd name="connsiteY42" fmla="*/ 2014538 h 2162175"/>
                <a:gd name="connsiteX43" fmla="*/ 438500 w 2734025"/>
                <a:gd name="connsiteY43" fmla="*/ 2076450 h 2162175"/>
                <a:gd name="connsiteX44" fmla="*/ 476600 w 2734025"/>
                <a:gd name="connsiteY44" fmla="*/ 2119313 h 2162175"/>
                <a:gd name="connsiteX45" fmla="*/ 490887 w 2734025"/>
                <a:gd name="connsiteY45" fmla="*/ 2124075 h 2162175"/>
                <a:gd name="connsiteX46" fmla="*/ 519462 w 2734025"/>
                <a:gd name="connsiteY46" fmla="*/ 2138363 h 2162175"/>
                <a:gd name="connsiteX47" fmla="*/ 557562 w 2734025"/>
                <a:gd name="connsiteY47" fmla="*/ 2147888 h 2162175"/>
                <a:gd name="connsiteX48" fmla="*/ 624237 w 2734025"/>
                <a:gd name="connsiteY48" fmla="*/ 2162175 h 2162175"/>
                <a:gd name="connsiteX49" fmla="*/ 876650 w 2734025"/>
                <a:gd name="connsiteY49" fmla="*/ 2152650 h 2162175"/>
                <a:gd name="connsiteX50" fmla="*/ 971900 w 2734025"/>
                <a:gd name="connsiteY50" fmla="*/ 2128838 h 2162175"/>
                <a:gd name="connsiteX51" fmla="*/ 1048100 w 2734025"/>
                <a:gd name="connsiteY51" fmla="*/ 2100263 h 2162175"/>
                <a:gd name="connsiteX52" fmla="*/ 1086200 w 2734025"/>
                <a:gd name="connsiteY52" fmla="*/ 2071688 h 2162175"/>
                <a:gd name="connsiteX53" fmla="*/ 1100487 w 2734025"/>
                <a:gd name="connsiteY53" fmla="*/ 2062163 h 2162175"/>
                <a:gd name="connsiteX54" fmla="*/ 1133825 w 2734025"/>
                <a:gd name="connsiteY54" fmla="*/ 2038350 h 2162175"/>
                <a:gd name="connsiteX55" fmla="*/ 1181450 w 2734025"/>
                <a:gd name="connsiteY55" fmla="*/ 1971675 h 2162175"/>
                <a:gd name="connsiteX56" fmla="*/ 1200500 w 2734025"/>
                <a:gd name="connsiteY56" fmla="*/ 1938338 h 2162175"/>
                <a:gd name="connsiteX57" fmla="*/ 1214787 w 2734025"/>
                <a:gd name="connsiteY57" fmla="*/ 1924050 h 2162175"/>
                <a:gd name="connsiteX58" fmla="*/ 1224312 w 2734025"/>
                <a:gd name="connsiteY58" fmla="*/ 1909763 h 2162175"/>
                <a:gd name="connsiteX59" fmla="*/ 1238600 w 2734025"/>
                <a:gd name="connsiteY59" fmla="*/ 1900238 h 2162175"/>
                <a:gd name="connsiteX60" fmla="*/ 1286225 w 2734025"/>
                <a:gd name="connsiteY60" fmla="*/ 1881188 h 2162175"/>
                <a:gd name="connsiteX61" fmla="*/ 1448150 w 2734025"/>
                <a:gd name="connsiteY61" fmla="*/ 1866900 h 2162175"/>
                <a:gd name="connsiteX62" fmla="*/ 1581500 w 2734025"/>
                <a:gd name="connsiteY62" fmla="*/ 1862138 h 2162175"/>
                <a:gd name="connsiteX63" fmla="*/ 1667225 w 2734025"/>
                <a:gd name="connsiteY63" fmla="*/ 1847850 h 2162175"/>
                <a:gd name="connsiteX64" fmla="*/ 1691037 w 2734025"/>
                <a:gd name="connsiteY64" fmla="*/ 1833563 h 2162175"/>
                <a:gd name="connsiteX65" fmla="*/ 1719612 w 2734025"/>
                <a:gd name="connsiteY65" fmla="*/ 1824038 h 2162175"/>
                <a:gd name="connsiteX66" fmla="*/ 1791050 w 2734025"/>
                <a:gd name="connsiteY66" fmla="*/ 1785938 h 2162175"/>
                <a:gd name="connsiteX67" fmla="*/ 1814862 w 2734025"/>
                <a:gd name="connsiteY67" fmla="*/ 1776413 h 2162175"/>
                <a:gd name="connsiteX68" fmla="*/ 1833912 w 2734025"/>
                <a:gd name="connsiteY68" fmla="*/ 1766888 h 2162175"/>
                <a:gd name="connsiteX69" fmla="*/ 1857725 w 2734025"/>
                <a:gd name="connsiteY69" fmla="*/ 1757363 h 2162175"/>
                <a:gd name="connsiteX70" fmla="*/ 1876775 w 2734025"/>
                <a:gd name="connsiteY70" fmla="*/ 1747838 h 2162175"/>
                <a:gd name="connsiteX71" fmla="*/ 1900587 w 2734025"/>
                <a:gd name="connsiteY71" fmla="*/ 1743075 h 2162175"/>
                <a:gd name="connsiteX72" fmla="*/ 1952975 w 2734025"/>
                <a:gd name="connsiteY72" fmla="*/ 1724025 h 2162175"/>
                <a:gd name="connsiteX73" fmla="*/ 1991075 w 2734025"/>
                <a:gd name="connsiteY73" fmla="*/ 1714500 h 2162175"/>
                <a:gd name="connsiteX74" fmla="*/ 2048225 w 2734025"/>
                <a:gd name="connsiteY74" fmla="*/ 1695450 h 2162175"/>
                <a:gd name="connsiteX75" fmla="*/ 2081562 w 2734025"/>
                <a:gd name="connsiteY75" fmla="*/ 1681163 h 2162175"/>
                <a:gd name="connsiteX76" fmla="*/ 2114900 w 2734025"/>
                <a:gd name="connsiteY76" fmla="*/ 1676400 h 2162175"/>
                <a:gd name="connsiteX77" fmla="*/ 2157762 w 2734025"/>
                <a:gd name="connsiteY77" fmla="*/ 1647825 h 2162175"/>
                <a:gd name="connsiteX78" fmla="*/ 2181575 w 2734025"/>
                <a:gd name="connsiteY78" fmla="*/ 1643063 h 2162175"/>
                <a:gd name="connsiteX79" fmla="*/ 2205387 w 2734025"/>
                <a:gd name="connsiteY79" fmla="*/ 1633538 h 2162175"/>
                <a:gd name="connsiteX80" fmla="*/ 2224437 w 2734025"/>
                <a:gd name="connsiteY80" fmla="*/ 1624013 h 2162175"/>
                <a:gd name="connsiteX81" fmla="*/ 2248250 w 2734025"/>
                <a:gd name="connsiteY81" fmla="*/ 1619250 h 2162175"/>
                <a:gd name="connsiteX82" fmla="*/ 2267300 w 2734025"/>
                <a:gd name="connsiteY82" fmla="*/ 1614488 h 2162175"/>
                <a:gd name="connsiteX83" fmla="*/ 2295875 w 2734025"/>
                <a:gd name="connsiteY83" fmla="*/ 1600200 h 2162175"/>
                <a:gd name="connsiteX84" fmla="*/ 2314925 w 2734025"/>
                <a:gd name="connsiteY84" fmla="*/ 1585913 h 2162175"/>
                <a:gd name="connsiteX85" fmla="*/ 2329212 w 2734025"/>
                <a:gd name="connsiteY85" fmla="*/ 1576388 h 2162175"/>
                <a:gd name="connsiteX86" fmla="*/ 2348262 w 2734025"/>
                <a:gd name="connsiteY86" fmla="*/ 1547813 h 2162175"/>
                <a:gd name="connsiteX87" fmla="*/ 2362550 w 2734025"/>
                <a:gd name="connsiteY87" fmla="*/ 1524000 h 2162175"/>
                <a:gd name="connsiteX88" fmla="*/ 2386362 w 2734025"/>
                <a:gd name="connsiteY88" fmla="*/ 1490663 h 2162175"/>
                <a:gd name="connsiteX89" fmla="*/ 2395887 w 2734025"/>
                <a:gd name="connsiteY89" fmla="*/ 1452563 h 2162175"/>
                <a:gd name="connsiteX90" fmla="*/ 2410175 w 2734025"/>
                <a:gd name="connsiteY90" fmla="*/ 1400175 h 2162175"/>
                <a:gd name="connsiteX91" fmla="*/ 2414937 w 2734025"/>
                <a:gd name="connsiteY91" fmla="*/ 1357313 h 2162175"/>
                <a:gd name="connsiteX92" fmla="*/ 2419700 w 2734025"/>
                <a:gd name="connsiteY92" fmla="*/ 1343025 h 2162175"/>
                <a:gd name="connsiteX93" fmla="*/ 2424462 w 2734025"/>
                <a:gd name="connsiteY93" fmla="*/ 1314450 h 2162175"/>
                <a:gd name="connsiteX94" fmla="*/ 2438750 w 2734025"/>
                <a:gd name="connsiteY94" fmla="*/ 1295400 h 2162175"/>
                <a:gd name="connsiteX95" fmla="*/ 2448275 w 2734025"/>
                <a:gd name="connsiteY95" fmla="*/ 1262063 h 2162175"/>
                <a:gd name="connsiteX96" fmla="*/ 2476850 w 2734025"/>
                <a:gd name="connsiteY96" fmla="*/ 1214438 h 2162175"/>
                <a:gd name="connsiteX97" fmla="*/ 2491137 w 2734025"/>
                <a:gd name="connsiteY97" fmla="*/ 1190625 h 2162175"/>
                <a:gd name="connsiteX98" fmla="*/ 2500662 w 2734025"/>
                <a:gd name="connsiteY98" fmla="*/ 1171575 h 2162175"/>
                <a:gd name="connsiteX99" fmla="*/ 2514950 w 2734025"/>
                <a:gd name="connsiteY99" fmla="*/ 1152525 h 2162175"/>
                <a:gd name="connsiteX100" fmla="*/ 2534000 w 2734025"/>
                <a:gd name="connsiteY100" fmla="*/ 1119188 h 2162175"/>
                <a:gd name="connsiteX101" fmla="*/ 2553050 w 2734025"/>
                <a:gd name="connsiteY101" fmla="*/ 1109663 h 2162175"/>
                <a:gd name="connsiteX102" fmla="*/ 2567337 w 2734025"/>
                <a:gd name="connsiteY102" fmla="*/ 1095375 h 2162175"/>
                <a:gd name="connsiteX103" fmla="*/ 2572100 w 2734025"/>
                <a:gd name="connsiteY103" fmla="*/ 1071563 h 2162175"/>
                <a:gd name="connsiteX104" fmla="*/ 2581625 w 2734025"/>
                <a:gd name="connsiteY104" fmla="*/ 1047750 h 2162175"/>
                <a:gd name="connsiteX105" fmla="*/ 2586387 w 2734025"/>
                <a:gd name="connsiteY105" fmla="*/ 1000125 h 2162175"/>
                <a:gd name="connsiteX106" fmla="*/ 2591150 w 2734025"/>
                <a:gd name="connsiteY106" fmla="*/ 971550 h 2162175"/>
                <a:gd name="connsiteX107" fmla="*/ 2600675 w 2734025"/>
                <a:gd name="connsiteY107" fmla="*/ 900113 h 2162175"/>
                <a:gd name="connsiteX108" fmla="*/ 2595912 w 2734025"/>
                <a:gd name="connsiteY108" fmla="*/ 619125 h 2162175"/>
                <a:gd name="connsiteX109" fmla="*/ 2591150 w 2734025"/>
                <a:gd name="connsiteY109" fmla="*/ 590550 h 2162175"/>
                <a:gd name="connsiteX110" fmla="*/ 2576862 w 2734025"/>
                <a:gd name="connsiteY110" fmla="*/ 533400 h 2162175"/>
                <a:gd name="connsiteX111" fmla="*/ 2581625 w 2734025"/>
                <a:gd name="connsiteY111" fmla="*/ 438150 h 2162175"/>
                <a:gd name="connsiteX112" fmla="*/ 2595912 w 2734025"/>
                <a:gd name="connsiteY112" fmla="*/ 385763 h 2162175"/>
                <a:gd name="connsiteX113" fmla="*/ 2629250 w 2734025"/>
                <a:gd name="connsiteY113" fmla="*/ 314325 h 2162175"/>
                <a:gd name="connsiteX114" fmla="*/ 2638775 w 2734025"/>
                <a:gd name="connsiteY114" fmla="*/ 295275 h 2162175"/>
                <a:gd name="connsiteX115" fmla="*/ 2643537 w 2734025"/>
                <a:gd name="connsiteY115" fmla="*/ 276225 h 2162175"/>
                <a:gd name="connsiteX116" fmla="*/ 2657825 w 2734025"/>
                <a:gd name="connsiteY116" fmla="*/ 252413 h 2162175"/>
                <a:gd name="connsiteX117" fmla="*/ 2667350 w 2734025"/>
                <a:gd name="connsiteY117" fmla="*/ 233363 h 2162175"/>
                <a:gd name="connsiteX118" fmla="*/ 2676875 w 2734025"/>
                <a:gd name="connsiteY118" fmla="*/ 195263 h 2162175"/>
                <a:gd name="connsiteX119" fmla="*/ 2686400 w 2734025"/>
                <a:gd name="connsiteY119" fmla="*/ 180975 h 2162175"/>
                <a:gd name="connsiteX120" fmla="*/ 2700687 w 2734025"/>
                <a:gd name="connsiteY120" fmla="*/ 133350 h 2162175"/>
                <a:gd name="connsiteX121" fmla="*/ 2705450 w 2734025"/>
                <a:gd name="connsiteY121" fmla="*/ 119063 h 2162175"/>
                <a:gd name="connsiteX122" fmla="*/ 2719737 w 2734025"/>
                <a:gd name="connsiteY122" fmla="*/ 90488 h 2162175"/>
                <a:gd name="connsiteX123" fmla="*/ 2724500 w 2734025"/>
                <a:gd name="connsiteY123" fmla="*/ 71438 h 2162175"/>
                <a:gd name="connsiteX124" fmla="*/ 2734025 w 2734025"/>
                <a:gd name="connsiteY124" fmla="*/ 38100 h 2162175"/>
                <a:gd name="connsiteX125" fmla="*/ 2662587 w 2734025"/>
                <a:gd name="connsiteY125" fmla="*/ 19050 h 2162175"/>
                <a:gd name="connsiteX126" fmla="*/ 2543525 w 2734025"/>
                <a:gd name="connsiteY126" fmla="*/ 9525 h 2162175"/>
                <a:gd name="connsiteX127" fmla="*/ 2162525 w 2734025"/>
                <a:gd name="connsiteY127" fmla="*/ 9525 h 2162175"/>
                <a:gd name="connsiteX128" fmla="*/ 2052987 w 2734025"/>
                <a:gd name="connsiteY128" fmla="*/ 4763 h 2162175"/>
                <a:gd name="connsiteX129" fmla="*/ 881412 w 2734025"/>
                <a:gd name="connsiteY129" fmla="*/ 0 h 2162175"/>
                <a:gd name="connsiteX130" fmla="*/ 5112 w 2734025"/>
                <a:gd name="connsiteY130" fmla="*/ 4763 h 2162175"/>
                <a:gd name="connsiteX131" fmla="*/ 350 w 2734025"/>
                <a:gd name="connsiteY131" fmla="*/ 23813 h 2162175"/>
                <a:gd name="connsiteX132" fmla="*/ 350 w 2734025"/>
                <a:gd name="connsiteY132" fmla="*/ 33338 h 21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734025" h="2162175">
                  <a:moveTo>
                    <a:pt x="350" y="33338"/>
                  </a:moveTo>
                  <a:lnTo>
                    <a:pt x="350" y="33338"/>
                  </a:lnTo>
                  <a:cubicBezTo>
                    <a:pt x="1937" y="50800"/>
                    <a:pt x="3767" y="68242"/>
                    <a:pt x="5112" y="85725"/>
                  </a:cubicBezTo>
                  <a:cubicBezTo>
                    <a:pt x="11298" y="166149"/>
                    <a:pt x="-1081" y="135251"/>
                    <a:pt x="19400" y="176213"/>
                  </a:cubicBezTo>
                  <a:cubicBezTo>
                    <a:pt x="22503" y="204144"/>
                    <a:pt x="24392" y="225216"/>
                    <a:pt x="28925" y="252413"/>
                  </a:cubicBezTo>
                  <a:cubicBezTo>
                    <a:pt x="30256" y="260397"/>
                    <a:pt x="31724" y="268372"/>
                    <a:pt x="33687" y="276225"/>
                  </a:cubicBezTo>
                  <a:cubicBezTo>
                    <a:pt x="34905" y="281095"/>
                    <a:pt x="37071" y="285686"/>
                    <a:pt x="38450" y="290513"/>
                  </a:cubicBezTo>
                  <a:cubicBezTo>
                    <a:pt x="41608" y="301565"/>
                    <a:pt x="46340" y="322748"/>
                    <a:pt x="47975" y="333375"/>
                  </a:cubicBezTo>
                  <a:cubicBezTo>
                    <a:pt x="49921" y="346025"/>
                    <a:pt x="51008" y="358794"/>
                    <a:pt x="52737" y="371475"/>
                  </a:cubicBezTo>
                  <a:cubicBezTo>
                    <a:pt x="55770" y="393720"/>
                    <a:pt x="62262" y="438150"/>
                    <a:pt x="62262" y="438150"/>
                  </a:cubicBezTo>
                  <a:cubicBezTo>
                    <a:pt x="65321" y="685933"/>
                    <a:pt x="77601" y="753437"/>
                    <a:pt x="57500" y="947738"/>
                  </a:cubicBezTo>
                  <a:cubicBezTo>
                    <a:pt x="56983" y="952731"/>
                    <a:pt x="53955" y="957155"/>
                    <a:pt x="52737" y="962025"/>
                  </a:cubicBezTo>
                  <a:cubicBezTo>
                    <a:pt x="50774" y="969878"/>
                    <a:pt x="49306" y="977853"/>
                    <a:pt x="47975" y="985838"/>
                  </a:cubicBezTo>
                  <a:cubicBezTo>
                    <a:pt x="46130" y="996910"/>
                    <a:pt x="45057" y="1008103"/>
                    <a:pt x="43212" y="1019175"/>
                  </a:cubicBezTo>
                  <a:cubicBezTo>
                    <a:pt x="40187" y="1037327"/>
                    <a:pt x="37971" y="1044902"/>
                    <a:pt x="33687" y="1062038"/>
                  </a:cubicBezTo>
                  <a:cubicBezTo>
                    <a:pt x="35275" y="1119188"/>
                    <a:pt x="33980" y="1176491"/>
                    <a:pt x="38450" y="1233488"/>
                  </a:cubicBezTo>
                  <a:cubicBezTo>
                    <a:pt x="40349" y="1257698"/>
                    <a:pt x="52737" y="1304925"/>
                    <a:pt x="52737" y="1304925"/>
                  </a:cubicBezTo>
                  <a:cubicBezTo>
                    <a:pt x="54325" y="1323975"/>
                    <a:pt x="54974" y="1343127"/>
                    <a:pt x="57500" y="1362075"/>
                  </a:cubicBezTo>
                  <a:cubicBezTo>
                    <a:pt x="58163" y="1367051"/>
                    <a:pt x="61173" y="1371462"/>
                    <a:pt x="62262" y="1376363"/>
                  </a:cubicBezTo>
                  <a:cubicBezTo>
                    <a:pt x="64357" y="1385789"/>
                    <a:pt x="65245" y="1395447"/>
                    <a:pt x="67025" y="1404938"/>
                  </a:cubicBezTo>
                  <a:cubicBezTo>
                    <a:pt x="70009" y="1420850"/>
                    <a:pt x="71431" y="1437204"/>
                    <a:pt x="76550" y="1452563"/>
                  </a:cubicBezTo>
                  <a:cubicBezTo>
                    <a:pt x="81312" y="1466850"/>
                    <a:pt x="87883" y="1480657"/>
                    <a:pt x="90837" y="1495425"/>
                  </a:cubicBezTo>
                  <a:cubicBezTo>
                    <a:pt x="92425" y="1503363"/>
                    <a:pt x="93844" y="1511336"/>
                    <a:pt x="95600" y="1519238"/>
                  </a:cubicBezTo>
                  <a:cubicBezTo>
                    <a:pt x="97020" y="1525628"/>
                    <a:pt x="99078" y="1531870"/>
                    <a:pt x="100362" y="1538288"/>
                  </a:cubicBezTo>
                  <a:cubicBezTo>
                    <a:pt x="102256" y="1547757"/>
                    <a:pt x="103759" y="1557304"/>
                    <a:pt x="105125" y="1566863"/>
                  </a:cubicBezTo>
                  <a:cubicBezTo>
                    <a:pt x="111857" y="1613985"/>
                    <a:pt x="105311" y="1591236"/>
                    <a:pt x="114650" y="1619250"/>
                  </a:cubicBezTo>
                  <a:cubicBezTo>
                    <a:pt x="130208" y="1712606"/>
                    <a:pt x="106112" y="1574650"/>
                    <a:pt x="128937" y="1681163"/>
                  </a:cubicBezTo>
                  <a:cubicBezTo>
                    <a:pt x="138615" y="1726324"/>
                    <a:pt x="125380" y="1702020"/>
                    <a:pt x="143225" y="1728788"/>
                  </a:cubicBezTo>
                  <a:cubicBezTo>
                    <a:pt x="144812" y="1733550"/>
                    <a:pt x="146769" y="1738205"/>
                    <a:pt x="147987" y="1743075"/>
                  </a:cubicBezTo>
                  <a:cubicBezTo>
                    <a:pt x="149950" y="1750928"/>
                    <a:pt x="150190" y="1759209"/>
                    <a:pt x="152750" y="1766888"/>
                  </a:cubicBezTo>
                  <a:cubicBezTo>
                    <a:pt x="154995" y="1773623"/>
                    <a:pt x="159100" y="1779588"/>
                    <a:pt x="162275" y="1785938"/>
                  </a:cubicBezTo>
                  <a:cubicBezTo>
                    <a:pt x="162911" y="1788483"/>
                    <a:pt x="169065" y="1815172"/>
                    <a:pt x="171800" y="1819275"/>
                  </a:cubicBezTo>
                  <a:cubicBezTo>
                    <a:pt x="182739" y="1835683"/>
                    <a:pt x="184839" y="1832499"/>
                    <a:pt x="200375" y="1838325"/>
                  </a:cubicBezTo>
                  <a:cubicBezTo>
                    <a:pt x="208380" y="1841327"/>
                    <a:pt x="215789" y="1846250"/>
                    <a:pt x="224187" y="1847850"/>
                  </a:cubicBezTo>
                  <a:cubicBezTo>
                    <a:pt x="249333" y="1852640"/>
                    <a:pt x="300387" y="1857375"/>
                    <a:pt x="300387" y="1857375"/>
                  </a:cubicBezTo>
                  <a:cubicBezTo>
                    <a:pt x="309912" y="1863725"/>
                    <a:pt x="319146" y="1870535"/>
                    <a:pt x="328962" y="1876425"/>
                  </a:cubicBezTo>
                  <a:cubicBezTo>
                    <a:pt x="335050" y="1880078"/>
                    <a:pt x="341924" y="1882297"/>
                    <a:pt x="348012" y="1885950"/>
                  </a:cubicBezTo>
                  <a:cubicBezTo>
                    <a:pt x="357828" y="1891840"/>
                    <a:pt x="367062" y="1898650"/>
                    <a:pt x="376587" y="1905000"/>
                  </a:cubicBezTo>
                  <a:lnTo>
                    <a:pt x="390875" y="1914525"/>
                  </a:lnTo>
                  <a:cubicBezTo>
                    <a:pt x="394050" y="1920875"/>
                    <a:pt x="396637" y="1927555"/>
                    <a:pt x="400400" y="1933575"/>
                  </a:cubicBezTo>
                  <a:cubicBezTo>
                    <a:pt x="404607" y="1940306"/>
                    <a:pt x="411463" y="1945372"/>
                    <a:pt x="414687" y="1952625"/>
                  </a:cubicBezTo>
                  <a:cubicBezTo>
                    <a:pt x="417975" y="1960022"/>
                    <a:pt x="417630" y="1968550"/>
                    <a:pt x="419450" y="1976438"/>
                  </a:cubicBezTo>
                  <a:cubicBezTo>
                    <a:pt x="422394" y="1989194"/>
                    <a:pt x="428975" y="2014538"/>
                    <a:pt x="428975" y="2014538"/>
                  </a:cubicBezTo>
                  <a:cubicBezTo>
                    <a:pt x="429932" y="2023150"/>
                    <a:pt x="432312" y="2062011"/>
                    <a:pt x="438500" y="2076450"/>
                  </a:cubicBezTo>
                  <a:cubicBezTo>
                    <a:pt x="443795" y="2088804"/>
                    <a:pt x="471517" y="2117619"/>
                    <a:pt x="476600" y="2119313"/>
                  </a:cubicBezTo>
                  <a:cubicBezTo>
                    <a:pt x="481362" y="2120900"/>
                    <a:pt x="486300" y="2122036"/>
                    <a:pt x="490887" y="2124075"/>
                  </a:cubicBezTo>
                  <a:cubicBezTo>
                    <a:pt x="500618" y="2128400"/>
                    <a:pt x="509730" y="2134038"/>
                    <a:pt x="519462" y="2138363"/>
                  </a:cubicBezTo>
                  <a:cubicBezTo>
                    <a:pt x="532566" y="2144187"/>
                    <a:pt x="543118" y="2144555"/>
                    <a:pt x="557562" y="2147888"/>
                  </a:cubicBezTo>
                  <a:cubicBezTo>
                    <a:pt x="619257" y="2162126"/>
                    <a:pt x="572255" y="2153512"/>
                    <a:pt x="624237" y="2162175"/>
                  </a:cubicBezTo>
                  <a:cubicBezTo>
                    <a:pt x="708375" y="2159000"/>
                    <a:pt x="792622" y="2157985"/>
                    <a:pt x="876650" y="2152650"/>
                  </a:cubicBezTo>
                  <a:cubicBezTo>
                    <a:pt x="901886" y="2151048"/>
                    <a:pt x="948327" y="2136338"/>
                    <a:pt x="971900" y="2128838"/>
                  </a:cubicBezTo>
                  <a:cubicBezTo>
                    <a:pt x="1002434" y="2119123"/>
                    <a:pt x="1022881" y="2114674"/>
                    <a:pt x="1048100" y="2100263"/>
                  </a:cubicBezTo>
                  <a:cubicBezTo>
                    <a:pt x="1063169" y="2091652"/>
                    <a:pt x="1071549" y="2082677"/>
                    <a:pt x="1086200" y="2071688"/>
                  </a:cubicBezTo>
                  <a:cubicBezTo>
                    <a:pt x="1090779" y="2068254"/>
                    <a:pt x="1095830" y="2065490"/>
                    <a:pt x="1100487" y="2062163"/>
                  </a:cubicBezTo>
                  <a:cubicBezTo>
                    <a:pt x="1141820" y="2032638"/>
                    <a:pt x="1100166" y="2060789"/>
                    <a:pt x="1133825" y="2038350"/>
                  </a:cubicBezTo>
                  <a:cubicBezTo>
                    <a:pt x="1146434" y="2021537"/>
                    <a:pt x="1176041" y="1982494"/>
                    <a:pt x="1181450" y="1971675"/>
                  </a:cubicBezTo>
                  <a:cubicBezTo>
                    <a:pt x="1187274" y="1960027"/>
                    <a:pt x="1192084" y="1948437"/>
                    <a:pt x="1200500" y="1938338"/>
                  </a:cubicBezTo>
                  <a:cubicBezTo>
                    <a:pt x="1204812" y="1933164"/>
                    <a:pt x="1210475" y="1929224"/>
                    <a:pt x="1214787" y="1924050"/>
                  </a:cubicBezTo>
                  <a:cubicBezTo>
                    <a:pt x="1218451" y="1919653"/>
                    <a:pt x="1220265" y="1913810"/>
                    <a:pt x="1224312" y="1909763"/>
                  </a:cubicBezTo>
                  <a:cubicBezTo>
                    <a:pt x="1228360" y="1905716"/>
                    <a:pt x="1233596" y="1903018"/>
                    <a:pt x="1238600" y="1900238"/>
                  </a:cubicBezTo>
                  <a:cubicBezTo>
                    <a:pt x="1255511" y="1890843"/>
                    <a:pt x="1267611" y="1883726"/>
                    <a:pt x="1286225" y="1881188"/>
                  </a:cubicBezTo>
                  <a:cubicBezTo>
                    <a:pt x="1344181" y="1873285"/>
                    <a:pt x="1390225" y="1869533"/>
                    <a:pt x="1448150" y="1866900"/>
                  </a:cubicBezTo>
                  <a:lnTo>
                    <a:pt x="1581500" y="1862138"/>
                  </a:lnTo>
                  <a:cubicBezTo>
                    <a:pt x="1601501" y="1859280"/>
                    <a:pt x="1652662" y="1852401"/>
                    <a:pt x="1667225" y="1847850"/>
                  </a:cubicBezTo>
                  <a:cubicBezTo>
                    <a:pt x="1676060" y="1845089"/>
                    <a:pt x="1682610" y="1837393"/>
                    <a:pt x="1691037" y="1833563"/>
                  </a:cubicBezTo>
                  <a:cubicBezTo>
                    <a:pt x="1700177" y="1829408"/>
                    <a:pt x="1710414" y="1828062"/>
                    <a:pt x="1719612" y="1824038"/>
                  </a:cubicBezTo>
                  <a:cubicBezTo>
                    <a:pt x="1839345" y="1771654"/>
                    <a:pt x="1718728" y="1822098"/>
                    <a:pt x="1791050" y="1785938"/>
                  </a:cubicBezTo>
                  <a:cubicBezTo>
                    <a:pt x="1798696" y="1782115"/>
                    <a:pt x="1807050" y="1779885"/>
                    <a:pt x="1814862" y="1776413"/>
                  </a:cubicBezTo>
                  <a:cubicBezTo>
                    <a:pt x="1821350" y="1773530"/>
                    <a:pt x="1827424" y="1769771"/>
                    <a:pt x="1833912" y="1766888"/>
                  </a:cubicBezTo>
                  <a:cubicBezTo>
                    <a:pt x="1841724" y="1763416"/>
                    <a:pt x="1849913" y="1760835"/>
                    <a:pt x="1857725" y="1757363"/>
                  </a:cubicBezTo>
                  <a:cubicBezTo>
                    <a:pt x="1864213" y="1754480"/>
                    <a:pt x="1870040" y="1750083"/>
                    <a:pt x="1876775" y="1747838"/>
                  </a:cubicBezTo>
                  <a:cubicBezTo>
                    <a:pt x="1884454" y="1745278"/>
                    <a:pt x="1892778" y="1745205"/>
                    <a:pt x="1900587" y="1743075"/>
                  </a:cubicBezTo>
                  <a:cubicBezTo>
                    <a:pt x="1976441" y="1722387"/>
                    <a:pt x="1886488" y="1744482"/>
                    <a:pt x="1952975" y="1724025"/>
                  </a:cubicBezTo>
                  <a:cubicBezTo>
                    <a:pt x="1965487" y="1720175"/>
                    <a:pt x="1978656" y="1718640"/>
                    <a:pt x="1991075" y="1714500"/>
                  </a:cubicBezTo>
                  <a:cubicBezTo>
                    <a:pt x="2060983" y="1691198"/>
                    <a:pt x="1993053" y="1706485"/>
                    <a:pt x="2048225" y="1695450"/>
                  </a:cubicBezTo>
                  <a:cubicBezTo>
                    <a:pt x="2059337" y="1690688"/>
                    <a:pt x="2069937" y="1684484"/>
                    <a:pt x="2081562" y="1681163"/>
                  </a:cubicBezTo>
                  <a:cubicBezTo>
                    <a:pt x="2092356" y="1678079"/>
                    <a:pt x="2104251" y="1679950"/>
                    <a:pt x="2114900" y="1676400"/>
                  </a:cubicBezTo>
                  <a:cubicBezTo>
                    <a:pt x="2156884" y="1662405"/>
                    <a:pt x="2121560" y="1663914"/>
                    <a:pt x="2157762" y="1647825"/>
                  </a:cubicBezTo>
                  <a:cubicBezTo>
                    <a:pt x="2165159" y="1644537"/>
                    <a:pt x="2173637" y="1644650"/>
                    <a:pt x="2181575" y="1643063"/>
                  </a:cubicBezTo>
                  <a:cubicBezTo>
                    <a:pt x="2189512" y="1639888"/>
                    <a:pt x="2197575" y="1637010"/>
                    <a:pt x="2205387" y="1633538"/>
                  </a:cubicBezTo>
                  <a:cubicBezTo>
                    <a:pt x="2211875" y="1630655"/>
                    <a:pt x="2217702" y="1626258"/>
                    <a:pt x="2224437" y="1624013"/>
                  </a:cubicBezTo>
                  <a:cubicBezTo>
                    <a:pt x="2232116" y="1621453"/>
                    <a:pt x="2240348" y="1621006"/>
                    <a:pt x="2248250" y="1619250"/>
                  </a:cubicBezTo>
                  <a:cubicBezTo>
                    <a:pt x="2254640" y="1617830"/>
                    <a:pt x="2260950" y="1616075"/>
                    <a:pt x="2267300" y="1614488"/>
                  </a:cubicBezTo>
                  <a:cubicBezTo>
                    <a:pt x="2276825" y="1609725"/>
                    <a:pt x="2286743" y="1605679"/>
                    <a:pt x="2295875" y="1600200"/>
                  </a:cubicBezTo>
                  <a:cubicBezTo>
                    <a:pt x="2302681" y="1596116"/>
                    <a:pt x="2308466" y="1590527"/>
                    <a:pt x="2314925" y="1585913"/>
                  </a:cubicBezTo>
                  <a:cubicBezTo>
                    <a:pt x="2319583" y="1582586"/>
                    <a:pt x="2324450" y="1579563"/>
                    <a:pt x="2329212" y="1576388"/>
                  </a:cubicBezTo>
                  <a:cubicBezTo>
                    <a:pt x="2335562" y="1566863"/>
                    <a:pt x="2342116" y="1557471"/>
                    <a:pt x="2348262" y="1547813"/>
                  </a:cubicBezTo>
                  <a:cubicBezTo>
                    <a:pt x="2353232" y="1540003"/>
                    <a:pt x="2356996" y="1531405"/>
                    <a:pt x="2362550" y="1524000"/>
                  </a:cubicBezTo>
                  <a:cubicBezTo>
                    <a:pt x="2378583" y="1502623"/>
                    <a:pt x="2377277" y="1517919"/>
                    <a:pt x="2386362" y="1490663"/>
                  </a:cubicBezTo>
                  <a:cubicBezTo>
                    <a:pt x="2390502" y="1478244"/>
                    <a:pt x="2392712" y="1465263"/>
                    <a:pt x="2395887" y="1452563"/>
                  </a:cubicBezTo>
                  <a:cubicBezTo>
                    <a:pt x="2403449" y="1422316"/>
                    <a:pt x="2398859" y="1439780"/>
                    <a:pt x="2410175" y="1400175"/>
                  </a:cubicBezTo>
                  <a:cubicBezTo>
                    <a:pt x="2411762" y="1385888"/>
                    <a:pt x="2412574" y="1371493"/>
                    <a:pt x="2414937" y="1357313"/>
                  </a:cubicBezTo>
                  <a:cubicBezTo>
                    <a:pt x="2415762" y="1352361"/>
                    <a:pt x="2418611" y="1347926"/>
                    <a:pt x="2419700" y="1343025"/>
                  </a:cubicBezTo>
                  <a:cubicBezTo>
                    <a:pt x="2421795" y="1333599"/>
                    <a:pt x="2420876" y="1323416"/>
                    <a:pt x="2424462" y="1314450"/>
                  </a:cubicBezTo>
                  <a:cubicBezTo>
                    <a:pt x="2427410" y="1307080"/>
                    <a:pt x="2433987" y="1301750"/>
                    <a:pt x="2438750" y="1295400"/>
                  </a:cubicBezTo>
                  <a:cubicBezTo>
                    <a:pt x="2441925" y="1284288"/>
                    <a:pt x="2444126" y="1272850"/>
                    <a:pt x="2448275" y="1262063"/>
                  </a:cubicBezTo>
                  <a:cubicBezTo>
                    <a:pt x="2460588" y="1230048"/>
                    <a:pt x="2460289" y="1239279"/>
                    <a:pt x="2476850" y="1214438"/>
                  </a:cubicBezTo>
                  <a:cubicBezTo>
                    <a:pt x="2481985" y="1206736"/>
                    <a:pt x="2486642" y="1198717"/>
                    <a:pt x="2491137" y="1190625"/>
                  </a:cubicBezTo>
                  <a:cubicBezTo>
                    <a:pt x="2494585" y="1184419"/>
                    <a:pt x="2496899" y="1177595"/>
                    <a:pt x="2500662" y="1171575"/>
                  </a:cubicBezTo>
                  <a:cubicBezTo>
                    <a:pt x="2504869" y="1164844"/>
                    <a:pt x="2510743" y="1159256"/>
                    <a:pt x="2514950" y="1152525"/>
                  </a:cubicBezTo>
                  <a:cubicBezTo>
                    <a:pt x="2518820" y="1146334"/>
                    <a:pt x="2527160" y="1124888"/>
                    <a:pt x="2534000" y="1119188"/>
                  </a:cubicBezTo>
                  <a:cubicBezTo>
                    <a:pt x="2539454" y="1114643"/>
                    <a:pt x="2546700" y="1112838"/>
                    <a:pt x="2553050" y="1109663"/>
                  </a:cubicBezTo>
                  <a:cubicBezTo>
                    <a:pt x="2557812" y="1104900"/>
                    <a:pt x="2564325" y="1101399"/>
                    <a:pt x="2567337" y="1095375"/>
                  </a:cubicBezTo>
                  <a:cubicBezTo>
                    <a:pt x="2570957" y="1088135"/>
                    <a:pt x="2569774" y="1079316"/>
                    <a:pt x="2572100" y="1071563"/>
                  </a:cubicBezTo>
                  <a:cubicBezTo>
                    <a:pt x="2574557" y="1063374"/>
                    <a:pt x="2578450" y="1055688"/>
                    <a:pt x="2581625" y="1047750"/>
                  </a:cubicBezTo>
                  <a:cubicBezTo>
                    <a:pt x="2583212" y="1031875"/>
                    <a:pt x="2584408" y="1015956"/>
                    <a:pt x="2586387" y="1000125"/>
                  </a:cubicBezTo>
                  <a:cubicBezTo>
                    <a:pt x="2587585" y="990543"/>
                    <a:pt x="2589682" y="981094"/>
                    <a:pt x="2591150" y="971550"/>
                  </a:cubicBezTo>
                  <a:cubicBezTo>
                    <a:pt x="2595527" y="943099"/>
                    <a:pt x="2597022" y="929334"/>
                    <a:pt x="2600675" y="900113"/>
                  </a:cubicBezTo>
                  <a:cubicBezTo>
                    <a:pt x="2599087" y="806450"/>
                    <a:pt x="2598793" y="712757"/>
                    <a:pt x="2595912" y="619125"/>
                  </a:cubicBezTo>
                  <a:cubicBezTo>
                    <a:pt x="2595615" y="609473"/>
                    <a:pt x="2593245" y="599976"/>
                    <a:pt x="2591150" y="590550"/>
                  </a:cubicBezTo>
                  <a:cubicBezTo>
                    <a:pt x="2586890" y="571381"/>
                    <a:pt x="2576862" y="533400"/>
                    <a:pt x="2576862" y="533400"/>
                  </a:cubicBezTo>
                  <a:cubicBezTo>
                    <a:pt x="2578450" y="501650"/>
                    <a:pt x="2578238" y="469759"/>
                    <a:pt x="2581625" y="438150"/>
                  </a:cubicBezTo>
                  <a:cubicBezTo>
                    <a:pt x="2582284" y="432000"/>
                    <a:pt x="2590877" y="398350"/>
                    <a:pt x="2595912" y="385763"/>
                  </a:cubicBezTo>
                  <a:cubicBezTo>
                    <a:pt x="2609164" y="352632"/>
                    <a:pt x="2612578" y="347668"/>
                    <a:pt x="2629250" y="314325"/>
                  </a:cubicBezTo>
                  <a:lnTo>
                    <a:pt x="2638775" y="295275"/>
                  </a:lnTo>
                  <a:cubicBezTo>
                    <a:pt x="2640362" y="288925"/>
                    <a:pt x="2640879" y="282206"/>
                    <a:pt x="2643537" y="276225"/>
                  </a:cubicBezTo>
                  <a:cubicBezTo>
                    <a:pt x="2647296" y="267766"/>
                    <a:pt x="2653329" y="260505"/>
                    <a:pt x="2657825" y="252413"/>
                  </a:cubicBezTo>
                  <a:cubicBezTo>
                    <a:pt x="2661273" y="246207"/>
                    <a:pt x="2664553" y="239889"/>
                    <a:pt x="2667350" y="233363"/>
                  </a:cubicBezTo>
                  <a:cubicBezTo>
                    <a:pt x="2684975" y="192235"/>
                    <a:pt x="2654513" y="254893"/>
                    <a:pt x="2676875" y="195263"/>
                  </a:cubicBezTo>
                  <a:cubicBezTo>
                    <a:pt x="2678885" y="189904"/>
                    <a:pt x="2683225" y="185738"/>
                    <a:pt x="2686400" y="180975"/>
                  </a:cubicBezTo>
                  <a:cubicBezTo>
                    <a:pt x="2693685" y="144547"/>
                    <a:pt x="2687262" y="169149"/>
                    <a:pt x="2700687" y="133350"/>
                  </a:cubicBezTo>
                  <a:cubicBezTo>
                    <a:pt x="2702450" y="128650"/>
                    <a:pt x="2703411" y="123650"/>
                    <a:pt x="2705450" y="119063"/>
                  </a:cubicBezTo>
                  <a:cubicBezTo>
                    <a:pt x="2709775" y="109332"/>
                    <a:pt x="2715782" y="100376"/>
                    <a:pt x="2719737" y="90488"/>
                  </a:cubicBezTo>
                  <a:cubicBezTo>
                    <a:pt x="2722168" y="84411"/>
                    <a:pt x="2722702" y="77732"/>
                    <a:pt x="2724500" y="71438"/>
                  </a:cubicBezTo>
                  <a:cubicBezTo>
                    <a:pt x="2738165" y="23611"/>
                    <a:pt x="2719135" y="97653"/>
                    <a:pt x="2734025" y="38100"/>
                  </a:cubicBezTo>
                  <a:cubicBezTo>
                    <a:pt x="2722184" y="34717"/>
                    <a:pt x="2673292" y="20348"/>
                    <a:pt x="2662587" y="19050"/>
                  </a:cubicBezTo>
                  <a:cubicBezTo>
                    <a:pt x="2623062" y="14259"/>
                    <a:pt x="2583212" y="12700"/>
                    <a:pt x="2543525" y="9525"/>
                  </a:cubicBezTo>
                  <a:cubicBezTo>
                    <a:pt x="2375448" y="20731"/>
                    <a:pt x="2468571" y="16481"/>
                    <a:pt x="2162525" y="9525"/>
                  </a:cubicBezTo>
                  <a:cubicBezTo>
                    <a:pt x="2125987" y="8695"/>
                    <a:pt x="2089533" y="5035"/>
                    <a:pt x="2052987" y="4763"/>
                  </a:cubicBezTo>
                  <a:lnTo>
                    <a:pt x="881412" y="0"/>
                  </a:lnTo>
                  <a:lnTo>
                    <a:pt x="5112" y="4763"/>
                  </a:lnTo>
                  <a:cubicBezTo>
                    <a:pt x="-1431" y="4940"/>
                    <a:pt x="1162" y="17318"/>
                    <a:pt x="350" y="23813"/>
                  </a:cubicBezTo>
                  <a:cubicBezTo>
                    <a:pt x="-438" y="30114"/>
                    <a:pt x="350" y="31751"/>
                    <a:pt x="350" y="33338"/>
                  </a:cubicBezTo>
                  <a:close/>
                </a:path>
              </a:pathLst>
            </a:custGeom>
            <a:gradFill>
              <a:gsLst>
                <a:gs pos="20000">
                  <a:srgbClr val="6D9B99">
                    <a:tint val="66000"/>
                    <a:satMod val="160000"/>
                  </a:srgbClr>
                </a:gs>
                <a:gs pos="44000">
                  <a:srgbClr val="6D9B99">
                    <a:tint val="44500"/>
                    <a:satMod val="160000"/>
                  </a:srgbClr>
                </a:gs>
                <a:gs pos="75000">
                  <a:srgbClr val="6D9B99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</a:gradFill>
            <a:ln w="19050" cap="flat" cmpd="sng" algn="ctr">
              <a:solidFill>
                <a:srgbClr val="6D9B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 descr="&#10;\documentclass{article}&#10;\pagestyle{empty}\input talkdefs\begin{document}&#10; &#10;\blue $\btau: \ \s_{\small\btau} \ge \s_{\small\zero}+\bepsilon$&#10;&#10;&#10;\end{document}&#10;" title="IguanaTex Bitmap Display">
              <a:extLst>
                <a:ext uri="{FF2B5EF4-FFF2-40B4-BE49-F238E27FC236}">
                  <a16:creationId xmlns:a16="http://schemas.microsoft.com/office/drawing/2014/main" id="{40416621-D9C6-CCB6-B5B9-678DBC1AF8E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904" y="1443374"/>
              <a:ext cx="2037684" cy="262107"/>
            </a:xfrm>
            <a:prstGeom prst="rect">
              <a:avLst/>
            </a:prstGeom>
            <a:ln w="19050">
              <a:noFill/>
            </a:ln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3EE9EF7-B2E4-D3DC-E9B1-BE71A675CC54}"/>
              </a:ext>
            </a:extLst>
          </p:cNvPr>
          <p:cNvGrpSpPr/>
          <p:nvPr/>
        </p:nvGrpSpPr>
        <p:grpSpPr>
          <a:xfrm>
            <a:off x="884823" y="2850019"/>
            <a:ext cx="993503" cy="1098930"/>
            <a:chOff x="1813185" y="3027701"/>
            <a:chExt cx="993503" cy="109893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1F36EFB-A80D-5386-68CE-4AEF6266356D}"/>
                </a:ext>
              </a:extLst>
            </p:cNvPr>
            <p:cNvCxnSpPr>
              <a:cxnSpLocks/>
              <a:endCxn id="9" idx="45"/>
            </p:cNvCxnSpPr>
            <p:nvPr/>
          </p:nvCxnSpPr>
          <p:spPr bwMode="auto">
            <a:xfrm flipV="1">
              <a:off x="1813185" y="3282647"/>
              <a:ext cx="700223" cy="843984"/>
            </a:xfrm>
            <a:prstGeom prst="straightConnector1">
              <a:avLst/>
            </a:prstGeom>
            <a:solidFill>
              <a:srgbClr val="FFFFFF"/>
            </a:solidFill>
            <a:ln w="34925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65" name="Picture 64" descr="\documentclass{article}&#10;\pagestyle{empty} \input talkdefs \begin{document}&#10;  &#10; \blue $ \btau^* $  &#10; &#10;&#10;&#10;\end{document}&#10;" title="IguanaTex Bitmap Display">
              <a:extLst>
                <a:ext uri="{FF2B5EF4-FFF2-40B4-BE49-F238E27FC236}">
                  <a16:creationId xmlns:a16="http://schemas.microsoft.com/office/drawing/2014/main" id="{FB701C39-EF4C-547A-5741-F262587804D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233" y="3027701"/>
              <a:ext cx="303455" cy="213631"/>
            </a:xfrm>
            <a:prstGeom prst="rect">
              <a:avLst/>
            </a:prstGeom>
            <a:noFill/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834A56D-2187-4F3C-FFC4-93CF35C95270}"/>
              </a:ext>
            </a:extLst>
          </p:cNvPr>
          <p:cNvSpPr/>
          <p:nvPr/>
        </p:nvSpPr>
        <p:spPr bwMode="auto">
          <a:xfrm>
            <a:off x="884823" y="778742"/>
            <a:ext cx="3149507" cy="27822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C4481B-4263-5780-F872-9DC8777F9902}"/>
              </a:ext>
            </a:extLst>
          </p:cNvPr>
          <p:cNvGrpSpPr/>
          <p:nvPr/>
        </p:nvGrpSpPr>
        <p:grpSpPr>
          <a:xfrm>
            <a:off x="3922030" y="1681055"/>
            <a:ext cx="1293130" cy="759877"/>
            <a:chOff x="4687215" y="3774645"/>
            <a:chExt cx="1293130" cy="759877"/>
          </a:xfrm>
        </p:grpSpPr>
        <p:pic>
          <p:nvPicPr>
            <p:cNvPr id="19" name="Picture 18" descr="\documentclass{article}&#10;\pagestyle{empty}\input talkdefs \begin{document}&#10;&#10;\blue&#10;$\bepsilon&gt;\zero$&#10;&#10;\end{document}" title="IguanaTex Bitmap Display">
              <a:extLst>
                <a:ext uri="{FF2B5EF4-FFF2-40B4-BE49-F238E27FC236}">
                  <a16:creationId xmlns:a16="http://schemas.microsoft.com/office/drawing/2014/main" id="{5D9798DC-A3CC-84B1-CA67-7B1B4FBA47E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369" y="4342522"/>
              <a:ext cx="609524" cy="192000"/>
            </a:xfrm>
            <a:prstGeom prst="rect">
              <a:avLst/>
            </a:prstGeom>
          </p:spPr>
        </p:pic>
        <p:sp>
          <p:nvSpPr>
            <p:cNvPr id="38" name="Rectangle 5 2 1 2 1 2">
              <a:extLst>
                <a:ext uri="{FF2B5EF4-FFF2-40B4-BE49-F238E27FC236}">
                  <a16:creationId xmlns:a16="http://schemas.microsoft.com/office/drawing/2014/main" id="{239225F0-A371-63E3-EC4C-CEE7C785C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7215" y="3774645"/>
              <a:ext cx="1293130" cy="463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  <a:ea typeface="+mj-ea"/>
                  <a:cs typeface="+mj-cs"/>
                </a:defRPr>
              </a:lvl1pPr>
              <a:lvl2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2pPr>
              <a:lvl3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3pPr>
              <a:lvl4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4pPr>
              <a:lvl5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5pPr>
              <a:lvl6pPr marL="4572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6pPr>
              <a:lvl7pPr marL="9144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7pPr>
              <a:lvl8pPr marL="13716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8pPr>
              <a:lvl9pPr marL="1828800"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defRPr>
              </a:lvl9pPr>
            </a:lstStyle>
            <a:p>
              <a:pPr algn="l"/>
              <a:r>
                <a:rPr lang="en-US" sz="2000" kern="0" dirty="0">
                  <a:solidFill>
                    <a:srgbClr val="003399"/>
                  </a:solidFill>
                  <a:effectLst/>
                </a:rPr>
                <a:t>            </a:t>
              </a:r>
              <a:r>
                <a:rPr lang="en-US" sz="1800" i="1" kern="0" dirty="0">
                  <a:solidFill>
                    <a:srgbClr val="003399"/>
                  </a:solidFill>
                  <a:effectLst/>
                </a:rPr>
                <a:t>“small”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81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89E0B1DB-4AD9-188E-F910-EE9243432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342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Predictive decision synthesis can improve decisions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6B2EF3B-5CED-753B-4A8C-C1798E2E98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0" y="2879491"/>
            <a:ext cx="5564932" cy="3314669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9AC6595-E72C-75E4-511E-91D880C3F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33" y="863969"/>
            <a:ext cx="1427465" cy="19690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B1CE24-CF64-61F8-29D7-4D8E3A49CCEE}"/>
              </a:ext>
            </a:extLst>
          </p:cNvPr>
          <p:cNvSpPr txBox="1"/>
          <p:nvPr/>
        </p:nvSpPr>
        <p:spPr>
          <a:xfrm>
            <a:off x="6308566" y="6203896"/>
            <a:ext cx="2461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[ Tallman &amp; West ‘22]</a:t>
            </a:r>
            <a:endParaRPr lang="en-US" sz="1800" dirty="0"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2C6567-2FC7-AC53-FC44-BF53C3815002}"/>
              </a:ext>
            </a:extLst>
          </p:cNvPr>
          <p:cNvGrpSpPr/>
          <p:nvPr/>
        </p:nvGrpSpPr>
        <p:grpSpPr>
          <a:xfrm>
            <a:off x="96857" y="2084825"/>
            <a:ext cx="2616679" cy="3605524"/>
            <a:chOff x="96857" y="2084825"/>
            <a:chExt cx="2616679" cy="3605524"/>
          </a:xfrm>
        </p:grpSpPr>
        <p:sp>
          <p:nvSpPr>
            <p:cNvPr id="32" name="Rounded Rectangle 27 2">
              <a:extLst>
                <a:ext uri="{FF2B5EF4-FFF2-40B4-BE49-F238E27FC236}">
                  <a16:creationId xmlns:a16="http://schemas.microsoft.com/office/drawing/2014/main" id="{3BE4E2C2-755A-2FCE-8A9F-BC8B005685D2}"/>
                </a:ext>
              </a:extLst>
            </p:cNvPr>
            <p:cNvSpPr/>
            <p:nvPr/>
          </p:nvSpPr>
          <p:spPr bwMode="auto">
            <a:xfrm>
              <a:off x="158502" y="2084825"/>
              <a:ext cx="2555034" cy="36055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2 1" descr="C:\Users\Mike\Documents\MW_settings_etc\mw08.jpg">
              <a:extLst>
                <a:ext uri="{FF2B5EF4-FFF2-40B4-BE49-F238E27FC236}">
                  <a16:creationId xmlns:a16="http://schemas.microsoft.com/office/drawing/2014/main" id="{9F3A4AF5-168C-E405-2EB8-F65589537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52" y="2599908"/>
              <a:ext cx="1560727" cy="159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&#10;\documentclass{article}&#10;\pagestyle{empty}\input talkdefs\begin{document}&#10; &#10;$U(\y_t,\cM_j|\d,\cH_t,\cD_{t-1})$ &#10;&#10;\end{document}&#10;" title="IguanaTex Bitmap Display">
              <a:extLst>
                <a:ext uri="{FF2B5EF4-FFF2-40B4-BE49-F238E27FC236}">
                  <a16:creationId xmlns:a16="http://schemas.microsoft.com/office/drawing/2014/main" id="{849DDD77-D14E-9C6E-AC8B-5C1AB0512C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86" y="5118820"/>
              <a:ext cx="2406423" cy="262189"/>
            </a:xfrm>
            <a:prstGeom prst="rect">
              <a:avLst/>
            </a:prstGeom>
          </p:spPr>
        </p:pic>
        <p:pic>
          <p:nvPicPr>
            <p:cNvPr id="10" name="Picture 9" descr="&#10;\documentclass{article}&#10;\pagestyle{empty}\input talkdefs\begin{document}&#10; &#10;$p(\y_t,\cM_j|\cH_t,\cD_{t-1})$ &#10;&#10;\end{document}&#10;" title="IguanaTex Bitmap Display">
              <a:extLst>
                <a:ext uri="{FF2B5EF4-FFF2-40B4-BE49-F238E27FC236}">
                  <a16:creationId xmlns:a16="http://schemas.microsoft.com/office/drawing/2014/main" id="{5D72A09B-9A44-2C21-CA5F-DAA1FEEE01A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8" y="4379050"/>
              <a:ext cx="2077932" cy="26218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30617-8030-E40A-47F0-8596C3C865A8}"/>
                </a:ext>
              </a:extLst>
            </p:cNvPr>
            <p:cNvSpPr txBox="1"/>
            <p:nvPr/>
          </p:nvSpPr>
          <p:spPr>
            <a:xfrm>
              <a:off x="96857" y="4662954"/>
              <a:ext cx="15607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srgbClr val="003399"/>
                  </a:solidFill>
                </a:rPr>
                <a:t>&amp;</a:t>
              </a:r>
              <a:endParaRPr lang="en-US" sz="2000" dirty="0">
                <a:solidFill>
                  <a:srgbClr val="003399"/>
                </a:solidFill>
                <a:effectLst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8DB437-6E4A-978D-7E3B-C8ABB6102F57}"/>
                </a:ext>
              </a:extLst>
            </p:cNvPr>
            <p:cNvSpPr txBox="1"/>
            <p:nvPr/>
          </p:nvSpPr>
          <p:spPr>
            <a:xfrm>
              <a:off x="543839" y="2119839"/>
              <a:ext cx="18289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rgbClr val="003399"/>
                  </a:solidFill>
                </a:rPr>
                <a:t>Supra-Bayesian</a:t>
              </a:r>
              <a:endParaRPr lang="en-US" sz="1800" dirty="0">
                <a:solidFill>
                  <a:srgbClr val="003399"/>
                </a:solidFill>
                <a:effectLst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99B618-BFCB-D9A5-7E3C-FC045127A8A2}"/>
              </a:ext>
            </a:extLst>
          </p:cNvPr>
          <p:cNvGrpSpPr/>
          <p:nvPr/>
        </p:nvGrpSpPr>
        <p:grpSpPr>
          <a:xfrm>
            <a:off x="3227825" y="856232"/>
            <a:ext cx="3841998" cy="1576492"/>
            <a:chOff x="3227825" y="856232"/>
            <a:chExt cx="3841998" cy="1576492"/>
          </a:xfrm>
        </p:grpSpPr>
        <p:pic>
          <p:nvPicPr>
            <p:cNvPr id="9" name="Picture 8" descr="\documentclass{article}&#10;\pagestyle{empty} \input talkdefs \begin{document}&#10;  &#10; $ \s_{tj}(\y_t,\d_{tj}) = \begmat r_{tj}-m &#10; \\ -(r_{tj}-m)^2/2 \endmat  $ &#10;&#10;&#10;\end{document}&#10;" title="IguanaTex Bitmap Display">
              <a:extLst>
                <a:ext uri="{FF2B5EF4-FFF2-40B4-BE49-F238E27FC236}">
                  <a16:creationId xmlns:a16="http://schemas.microsoft.com/office/drawing/2014/main" id="{AE699416-C485-D1C0-FA81-D6FC54D03D9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736" y="856232"/>
              <a:ext cx="3550087" cy="630228"/>
            </a:xfrm>
            <a:prstGeom prst="rect">
              <a:avLst/>
            </a:prstGeom>
          </p:spPr>
        </p:pic>
        <p:pic>
          <p:nvPicPr>
            <p:cNvPr id="16" name="Picture 15" descr="\documentclass{article}&#10;\pagestyle{empty} \input talkdefs \begin{document}&#10;  &#10;&#10;$r_{tj}=\d_{tj}'\y_t$&#10;&#10;&#10;\end{document}&#10;" title="IguanaTex Bitmap Display">
              <a:extLst>
                <a:ext uri="{FF2B5EF4-FFF2-40B4-BE49-F238E27FC236}">
                  <a16:creationId xmlns:a16="http://schemas.microsoft.com/office/drawing/2014/main" id="{AB27E95C-8AE4-9E00-AEBD-28D882588A4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325" y="1688834"/>
              <a:ext cx="1106593" cy="28823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74DBB5-B95C-EDE7-BBFE-7E0EE9F9B611}"/>
                </a:ext>
              </a:extLst>
            </p:cNvPr>
            <p:cNvSpPr txBox="1"/>
            <p:nvPr/>
          </p:nvSpPr>
          <p:spPr>
            <a:xfrm>
              <a:off x="3227825" y="2063392"/>
              <a:ext cx="37790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rgbClr val="003399"/>
                  </a:solidFill>
                </a:rPr>
                <a:t>... or bounded utility theory-based </a:t>
              </a:r>
              <a:endParaRPr lang="en-US" sz="1800" dirty="0">
                <a:solidFill>
                  <a:srgbClr val="003399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E3CD586-855A-F9DB-E56F-17F5D9DB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5" y="1032925"/>
            <a:ext cx="2247900" cy="2781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52E394-80DF-8698-CD10-3D7E38DF5CFD}"/>
              </a:ext>
            </a:extLst>
          </p:cNvPr>
          <p:cNvSpPr txBox="1">
            <a:spLocks/>
          </p:cNvSpPr>
          <p:nvPr/>
        </p:nvSpPr>
        <p:spPr>
          <a:xfrm>
            <a:off x="-267030" y="3813050"/>
            <a:ext cx="6682470" cy="10753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solidFill>
                  <a:srgbClr val="0033CC"/>
                </a:solidFill>
              </a:rPr>
              <a:t>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800" dirty="0"/>
              <a:t>“… problems depending on different opinions </a:t>
            </a:r>
            <a:r>
              <a:rPr lang="en-US" sz="1800" dirty="0">
                <a:solidFill>
                  <a:srgbClr val="003399"/>
                </a:solidFill>
              </a:rPr>
              <a:t>(are) </a:t>
            </a:r>
            <a:r>
              <a:rPr lang="en-US" sz="1800" dirty="0"/>
              <a:t>interesting”</a:t>
            </a:r>
            <a:endParaRPr lang="en-US" sz="2200" dirty="0">
              <a:solidFill>
                <a:srgbClr val="0033CC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C1DE2-63A2-2892-5E05-7A18C6D2AF78}"/>
              </a:ext>
            </a:extLst>
          </p:cNvPr>
          <p:cNvGrpSpPr/>
          <p:nvPr/>
        </p:nvGrpSpPr>
        <p:grpSpPr>
          <a:xfrm>
            <a:off x="-56562" y="4171034"/>
            <a:ext cx="9679865" cy="2248059"/>
            <a:chOff x="-56562" y="4312315"/>
            <a:chExt cx="9679865" cy="2248059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A3E7026-8A89-7054-63CC-553ED0C59282}"/>
                </a:ext>
              </a:extLst>
            </p:cNvPr>
            <p:cNvSpPr txBox="1">
              <a:spLocks/>
            </p:cNvSpPr>
            <p:nvPr/>
          </p:nvSpPr>
          <p:spPr>
            <a:xfrm>
              <a:off x="-56562" y="4312315"/>
              <a:ext cx="9679865" cy="95731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>
                <a:buNone/>
              </a:pPr>
              <a:r>
                <a:rPr lang="en-US" sz="2200" dirty="0">
                  <a:solidFill>
                    <a:srgbClr val="0033CC"/>
                  </a:solidFill>
                </a:rPr>
                <a:t>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dirty="0"/>
                <a:t> … problems depending on different </a:t>
              </a:r>
              <a:r>
                <a:rPr lang="en-US" sz="1800" dirty="0">
                  <a:solidFill>
                    <a:srgbClr val="003399"/>
                  </a:solidFill>
                </a:rPr>
                <a:t>predictions and decisions are more </a:t>
              </a:r>
              <a:r>
                <a:rPr lang="en-US" sz="1800" dirty="0"/>
                <a:t>interesting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800" dirty="0">
                  <a:solidFill>
                    <a:srgbClr val="0033CC"/>
                  </a:solidFill>
                </a:rPr>
                <a:t>          </a:t>
              </a:r>
              <a:endParaRPr lang="en-US" sz="2200" dirty="0">
                <a:solidFill>
                  <a:srgbClr val="0033CC"/>
                </a:solidFill>
              </a:endParaRPr>
            </a:p>
          </p:txBody>
        </p:sp>
        <p:pic>
          <p:nvPicPr>
            <p:cNvPr id="12" name="Picture 2" descr="C:\Users\Mike\Documents\.public_html\EFaB@Bayes250\dennis-lindley.jpg">
              <a:extLst>
                <a:ext uri="{FF2B5EF4-FFF2-40B4-BE49-F238E27FC236}">
                  <a16:creationId xmlns:a16="http://schemas.microsoft.com/office/drawing/2014/main" id="{547B8CA9-6595-5CA5-26CF-A97C92C69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025" y="5195775"/>
              <a:ext cx="1066496" cy="1364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:\Users\Mike\Documents\TALKS\jeffharrison.jpg">
              <a:extLst>
                <a:ext uri="{FF2B5EF4-FFF2-40B4-BE49-F238E27FC236}">
                  <a16:creationId xmlns:a16="http://schemas.microsoft.com/office/drawing/2014/main" id="{75831FBF-C47A-51DB-8244-C800A30E6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096" y="5186348"/>
              <a:ext cx="1031182" cy="1364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EEE80E62-2337-8879-58E1-6F02E07A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596" y="5156963"/>
              <a:ext cx="1017384" cy="1403410"/>
            </a:xfrm>
            <a:prstGeom prst="rect">
              <a:avLst/>
            </a:prstGeom>
          </p:spPr>
        </p:pic>
        <p:pic>
          <p:nvPicPr>
            <p:cNvPr id="15" name="Picture 14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6D2B0AFE-B9E5-B885-4212-7962B777F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110" y="5079718"/>
              <a:ext cx="1017384" cy="1480656"/>
            </a:xfrm>
            <a:prstGeom prst="rect">
              <a:avLst/>
            </a:prstGeom>
          </p:spPr>
        </p:pic>
      </p:grpSp>
      <p:pic>
        <p:nvPicPr>
          <p:cNvPr id="16" name="Picture 3" descr="C:\Users\Mike\Desktop\index.png">
            <a:extLst>
              <a:ext uri="{FF2B5EF4-FFF2-40B4-BE49-F238E27FC236}">
                <a16:creationId xmlns:a16="http://schemas.microsoft.com/office/drawing/2014/main" id="{0E2440A3-BE2B-B2FA-405A-7DE5F117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05" y="97108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75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hap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75" y="740650"/>
            <a:ext cx="3032125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7687C93-8B7B-DA88-540A-9EF9FD771342}"/>
              </a:ext>
            </a:extLst>
          </p:cNvPr>
          <p:cNvGrpSpPr/>
          <p:nvPr/>
        </p:nvGrpSpPr>
        <p:grpSpPr>
          <a:xfrm>
            <a:off x="191955" y="4177458"/>
            <a:ext cx="2572246" cy="1842478"/>
            <a:chOff x="287813" y="3706556"/>
            <a:chExt cx="2572246" cy="18424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41" y="3706556"/>
              <a:ext cx="979075" cy="1240422"/>
            </a:xfrm>
            <a:prstGeom prst="rect">
              <a:avLst/>
            </a:prstGeom>
          </p:spPr>
        </p:pic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87813" y="4888390"/>
              <a:ext cx="2572246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Knut Are </a:t>
              </a:r>
              <a:r>
                <a:rPr lang="en-US" sz="1800" dirty="0" err="1">
                  <a:solidFill>
                    <a:srgbClr val="003399"/>
                  </a:solidFill>
                </a:rPr>
                <a:t>Aastveit</a:t>
              </a:r>
              <a:r>
                <a:rPr lang="en-US" sz="1800" dirty="0">
                  <a:solidFill>
                    <a:srgbClr val="003399"/>
                  </a:solidFill>
                </a:rPr>
                <a:t>                                          </a:t>
              </a:r>
              <a:r>
                <a:rPr lang="en-US" sz="1800" i="1" dirty="0">
                  <a:solidFill>
                    <a:srgbClr val="003399"/>
                  </a:solidFill>
                </a:rPr>
                <a:t> </a:t>
              </a:r>
              <a:endParaRPr lang="en-US" sz="1800" dirty="0">
                <a:solidFill>
                  <a:srgbClr val="003399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19" y="5195630"/>
              <a:ext cx="1760926" cy="353404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1308100" y="0"/>
            <a:ext cx="7835900" cy="538163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 Some Bayesian </a:t>
            </a:r>
            <a:r>
              <a:rPr lang="en-US" kern="0" dirty="0" err="1">
                <a:effectLst/>
              </a:rPr>
              <a:t>synthesisers</a:t>
            </a:r>
            <a:r>
              <a:rPr lang="en-US" kern="0" dirty="0">
                <a:effectLst/>
              </a:rPr>
              <a:t> 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845" y="6191274"/>
            <a:ext cx="6565215" cy="3534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[ Bayesian Predictive Decision Synthesis, Emily Tallman &amp; MW, 2022 ]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D18658-E15C-1B5F-6D06-96E5E10BFB02}"/>
              </a:ext>
            </a:extLst>
          </p:cNvPr>
          <p:cNvGrpSpPr/>
          <p:nvPr/>
        </p:nvGrpSpPr>
        <p:grpSpPr>
          <a:xfrm>
            <a:off x="327062" y="870289"/>
            <a:ext cx="4040871" cy="1474751"/>
            <a:chOff x="147461" y="1197432"/>
            <a:chExt cx="4040871" cy="14747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1" y="1209013"/>
              <a:ext cx="1200983" cy="1463170"/>
            </a:xfrm>
            <a:prstGeom prst="rect">
              <a:avLst/>
            </a:prstGeom>
          </p:spPr>
        </p:pic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1398789" y="1197432"/>
              <a:ext cx="1643231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Ken </a:t>
              </a:r>
              <a:r>
                <a:rPr lang="en-US" sz="1800" dirty="0" err="1">
                  <a:solidFill>
                    <a:srgbClr val="003399"/>
                  </a:solidFill>
                </a:rPr>
                <a:t>McAlinn</a:t>
              </a:r>
              <a:r>
                <a:rPr lang="en-US" sz="1800" dirty="0">
                  <a:solidFill>
                    <a:srgbClr val="003399"/>
                  </a:solidFill>
                </a:rPr>
                <a:t>                                                  </a:t>
              </a:r>
              <a:r>
                <a:rPr lang="en-US" sz="1800" i="1" dirty="0">
                  <a:solidFill>
                    <a:srgbClr val="003399"/>
                  </a:solidFill>
                </a:rPr>
                <a:t>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48" y="1519501"/>
              <a:ext cx="2813084" cy="47486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49DC74-65DF-5441-947F-4E909ECC7879}"/>
              </a:ext>
            </a:extLst>
          </p:cNvPr>
          <p:cNvGrpSpPr/>
          <p:nvPr/>
        </p:nvGrpSpPr>
        <p:grpSpPr>
          <a:xfrm>
            <a:off x="1403100" y="2533290"/>
            <a:ext cx="2534730" cy="2166921"/>
            <a:chOff x="1947818" y="2571620"/>
            <a:chExt cx="2534730" cy="21669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239" y="2571620"/>
              <a:ext cx="1041760" cy="1332086"/>
            </a:xfrm>
            <a:prstGeom prst="rect">
              <a:avLst/>
            </a:prstGeom>
          </p:spPr>
        </p:pic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1947818" y="3874433"/>
              <a:ext cx="2534730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solidFill>
                    <a:srgbClr val="003399"/>
                  </a:solidFill>
                </a:rPr>
                <a:t>Jouchi</a:t>
              </a:r>
              <a:r>
                <a:rPr lang="en-US" sz="1800" dirty="0">
                  <a:solidFill>
                    <a:srgbClr val="003399"/>
                  </a:solidFill>
                </a:rPr>
                <a:t> Nakajima    </a:t>
              </a:r>
              <a:endParaRPr lang="en-US" sz="1800" b="1" dirty="0">
                <a:solidFill>
                  <a:srgbClr val="003399"/>
                </a:solidFill>
              </a:endParaRPr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3825815-2176-9282-97F9-5D4A840D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894" y="4197100"/>
              <a:ext cx="1985284" cy="54144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2835A5-F3CA-05BC-85DC-86D6FBB2AECB}"/>
              </a:ext>
            </a:extLst>
          </p:cNvPr>
          <p:cNvGrpSpPr/>
          <p:nvPr/>
        </p:nvGrpSpPr>
        <p:grpSpPr>
          <a:xfrm>
            <a:off x="5208361" y="833409"/>
            <a:ext cx="2213976" cy="2046230"/>
            <a:chOff x="5551958" y="761979"/>
            <a:chExt cx="2213976" cy="2046230"/>
          </a:xfrm>
        </p:grpSpPr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F9245CB3-DCC1-3B8E-9F8E-514AFA4BD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280" y="2200701"/>
              <a:ext cx="1958654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Emily Tallman</a:t>
              </a:r>
            </a:p>
          </p:txBody>
        </p:sp>
        <p:pic>
          <p:nvPicPr>
            <p:cNvPr id="7" name="Picture 6" descr="A close-up of a person smiling&#10;&#10;Description automatically generated">
              <a:extLst>
                <a:ext uri="{FF2B5EF4-FFF2-40B4-BE49-F238E27FC236}">
                  <a16:creationId xmlns:a16="http://schemas.microsoft.com/office/drawing/2014/main" id="{F000CC2F-9443-71E4-2668-CF51F403E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800" y="761979"/>
              <a:ext cx="1198415" cy="1456694"/>
            </a:xfrm>
            <a:prstGeom prst="rect">
              <a:avLst/>
            </a:prstGeom>
          </p:spPr>
        </p:pic>
        <p:pic>
          <p:nvPicPr>
            <p:cNvPr id="33" name="Picture 3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4508350-863D-1973-51B2-542B61722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958" y="2497072"/>
              <a:ext cx="1794463" cy="3111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72D9EE-42F2-64F5-E47A-8196C83ECA2E}"/>
              </a:ext>
            </a:extLst>
          </p:cNvPr>
          <p:cNvGrpSpPr/>
          <p:nvPr/>
        </p:nvGrpSpPr>
        <p:grpSpPr>
          <a:xfrm>
            <a:off x="3512856" y="4061679"/>
            <a:ext cx="1776618" cy="1972346"/>
            <a:chOff x="4023068" y="3821778"/>
            <a:chExt cx="1776618" cy="197234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3495A91-2D54-A28B-9E56-CC913F36D620}"/>
                </a:ext>
              </a:extLst>
            </p:cNvPr>
            <p:cNvGrpSpPr/>
            <p:nvPr/>
          </p:nvGrpSpPr>
          <p:grpSpPr>
            <a:xfrm>
              <a:off x="4023068" y="3821778"/>
              <a:ext cx="1776618" cy="1687693"/>
              <a:chOff x="1899563" y="3512466"/>
              <a:chExt cx="2082100" cy="2104295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56B6461-3B85-C5FF-DCBC-7FEC4AAD7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283" y="3512466"/>
                <a:ext cx="1147423" cy="1665565"/>
              </a:xfrm>
              <a:prstGeom prst="rect">
                <a:avLst/>
              </a:prstGeom>
            </p:spPr>
          </p:pic>
          <p:sp>
            <p:nvSpPr>
              <p:cNvPr id="29" name="Rectangle 2">
                <a:extLst>
                  <a:ext uri="{FF2B5EF4-FFF2-40B4-BE49-F238E27FC236}">
                    <a16:creationId xmlns:a16="http://schemas.microsoft.com/office/drawing/2014/main" id="{47664991-B741-BFA3-B321-2DB8A09E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563" y="5156261"/>
                <a:ext cx="2082100" cy="460500"/>
              </a:xfrm>
              <a:prstGeom prst="rect">
                <a:avLst/>
              </a:prstGeom>
              <a:solidFill>
                <a:srgbClr val="EAEAEA">
                  <a:alpha val="0"/>
                </a:srgb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dirty="0">
                    <a:solidFill>
                      <a:srgbClr val="003399"/>
                    </a:solidFill>
                  </a:rPr>
                  <a:t>Michael Lindon</a:t>
                </a:r>
              </a:p>
            </p:txBody>
          </p:sp>
        </p:grpSp>
        <p:pic>
          <p:nvPicPr>
            <p:cNvPr id="35" name="Picture 34" descr="A red sign with white letters&#10;&#10;Description automatically generated with low confidence">
              <a:extLst>
                <a:ext uri="{FF2B5EF4-FFF2-40B4-BE49-F238E27FC236}">
                  <a16:creationId xmlns:a16="http://schemas.microsoft.com/office/drawing/2014/main" id="{D2FC7859-6DF4-7C44-B379-94E12520B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698" y="5472265"/>
              <a:ext cx="1070653" cy="32185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884824-E33C-942E-72AB-90B9FD6DC7D6}"/>
              </a:ext>
            </a:extLst>
          </p:cNvPr>
          <p:cNvGrpSpPr/>
          <p:nvPr/>
        </p:nvGrpSpPr>
        <p:grpSpPr>
          <a:xfrm>
            <a:off x="4763987" y="3241588"/>
            <a:ext cx="1958654" cy="2059828"/>
            <a:chOff x="5703293" y="3157659"/>
            <a:chExt cx="1958654" cy="2059828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FE37481B-565E-C552-A6D5-477259DA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293" y="4548401"/>
              <a:ext cx="1958654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Isaac Lavine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804827C-890E-D814-C350-386239F0E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6949" y="3157659"/>
              <a:ext cx="1017557" cy="1363227"/>
            </a:xfrm>
            <a:prstGeom prst="rect">
              <a:avLst/>
            </a:prstGeom>
          </p:spPr>
        </p:pic>
        <p:pic>
          <p:nvPicPr>
            <p:cNvPr id="37" name="Picture 36" descr="Logo, company name&#10;&#10;Description automatically generated">
              <a:extLst>
                <a:ext uri="{FF2B5EF4-FFF2-40B4-BE49-F238E27FC236}">
                  <a16:creationId xmlns:a16="http://schemas.microsoft.com/office/drawing/2014/main" id="{00BC369B-10A4-8C08-7CDD-2A0C06E06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858" y="4849985"/>
              <a:ext cx="1246062" cy="36750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A66F41-5C2D-12C4-F7AA-B30F8613FD53}"/>
              </a:ext>
            </a:extLst>
          </p:cNvPr>
          <p:cNvGrpSpPr/>
          <p:nvPr/>
        </p:nvGrpSpPr>
        <p:grpSpPr>
          <a:xfrm>
            <a:off x="2910823" y="1624835"/>
            <a:ext cx="1958655" cy="1903063"/>
            <a:chOff x="2910823" y="1624835"/>
            <a:chExt cx="1958655" cy="1903063"/>
          </a:xfrm>
        </p:grpSpPr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2910823" y="2910570"/>
              <a:ext cx="1958655" cy="369332"/>
            </a:xfrm>
            <a:prstGeom prst="rect">
              <a:avLst/>
            </a:prstGeom>
            <a:solidFill>
              <a:srgbClr val="EAEAEA">
                <a:alpha val="0"/>
              </a:srgbClr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3399"/>
                  </a:solidFill>
                </a:rPr>
                <a:t>Matt Johnson</a:t>
              </a:r>
              <a:endParaRPr lang="en-US" sz="1800" i="1" dirty="0">
                <a:solidFill>
                  <a:srgbClr val="003399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6AB0D19-6733-05F8-9582-A2985F9B0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049" y="3211478"/>
              <a:ext cx="989268" cy="316420"/>
            </a:xfrm>
            <a:prstGeom prst="rect">
              <a:avLst/>
            </a:prstGeom>
          </p:spPr>
        </p:pic>
        <p:pic>
          <p:nvPicPr>
            <p:cNvPr id="45" name="Picture 4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60A12865-21EB-82D0-7827-7A77503E7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833" y="1624835"/>
              <a:ext cx="1049839" cy="1361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00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Yin &amp; Yang of subjective Bayesian analysis</a:t>
            </a:r>
          </a:p>
        </p:txBody>
      </p:sp>
      <p:sp>
        <p:nvSpPr>
          <p:cNvPr id="3" name="AutoShape 2" descr="Image result for Yin &amp; Yang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Mike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05" y="97108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351666" y="4781801"/>
            <a:ext cx="5713719" cy="1758004"/>
            <a:chOff x="3351666" y="4973826"/>
            <a:chExt cx="5713719" cy="1758004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381445" y="6366983"/>
              <a:ext cx="5683940" cy="364847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r"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  M. Goldstein, discussing D.V. Lindley, Valencia IV, 1992 ]</a:t>
              </a:r>
            </a:p>
          </p:txBody>
        </p:sp>
        <p:sp>
          <p:nvSpPr>
            <p:cNvPr id="11" name="5-Point Star 10"/>
            <p:cNvSpPr/>
            <p:nvPr/>
          </p:nvSpPr>
          <p:spPr bwMode="auto">
            <a:xfrm>
              <a:off x="3351666" y="4973826"/>
              <a:ext cx="192025" cy="230430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5-Point Star 15"/>
            <p:cNvSpPr>
              <a:spLocks noChangeAspect="1"/>
            </p:cNvSpPr>
            <p:nvPr/>
          </p:nvSpPr>
          <p:spPr bwMode="auto">
            <a:xfrm>
              <a:off x="3727090" y="6232565"/>
              <a:ext cx="192025" cy="230430"/>
            </a:xfrm>
            <a:prstGeom prst="star5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0405" y="2238445"/>
            <a:ext cx="4333594" cy="4032525"/>
            <a:chOff x="4808601" y="2430470"/>
            <a:chExt cx="4333594" cy="4032525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4808601" y="5042010"/>
              <a:ext cx="4333594" cy="142098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Decision analysis</a:t>
              </a:r>
            </a:p>
            <a:p>
              <a:pPr marL="0" indent="0" algn="ctr">
                <a:buNone/>
              </a:pPr>
              <a:r>
                <a:rPr lang="en-US" sz="2200" dirty="0">
                  <a:solidFill>
                    <a:srgbClr val="003399"/>
                  </a:solidFill>
                </a:rPr>
                <a:t>Preferences, utilities, actions</a:t>
              </a:r>
            </a:p>
          </p:txBody>
        </p:sp>
        <p:pic>
          <p:nvPicPr>
            <p:cNvPr id="1026" name="Picture 2" descr="C:\Users\Mike\Desktop\Decisions-thanks-to-Subha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645" y="2430470"/>
              <a:ext cx="3928237" cy="241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00001" y="2384568"/>
            <a:ext cx="4333594" cy="3893641"/>
            <a:chOff x="40210" y="2576593"/>
            <a:chExt cx="4333594" cy="3893641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0210" y="5049249"/>
              <a:ext cx="4333594" cy="142098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Belief analysis</a:t>
              </a:r>
            </a:p>
            <a:p>
              <a:pPr marL="0" indent="0" algn="ctr">
                <a:buNone/>
              </a:pPr>
              <a:r>
                <a:rPr lang="en-US" sz="2200" dirty="0">
                  <a:solidFill>
                    <a:srgbClr val="003399"/>
                  </a:solidFill>
                </a:rPr>
                <a:t>Modelling, inference, prediction</a:t>
              </a:r>
            </a:p>
          </p:txBody>
        </p:sp>
        <p:pic>
          <p:nvPicPr>
            <p:cNvPr id="1032" name="Picture 8" descr="C:\Users\Mike\Desktop\evobaye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22" y="2576593"/>
              <a:ext cx="4109335" cy="219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58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A7F86-5355-FE6B-5F5B-0715B7A8F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4890" y="817460"/>
            <a:ext cx="3379635" cy="5376700"/>
          </a:xfrm>
        </p:spPr>
        <p:txBody>
          <a:bodyPr/>
          <a:lstStyle/>
          <a:p>
            <a:pPr marL="0" indent="0">
              <a:buNone/>
            </a:pPr>
            <a:r>
              <a:rPr lang="en-GB" sz="2200" b="1" dirty="0">
                <a:solidFill>
                  <a:srgbClr val="003399"/>
                </a:solidFill>
              </a:rPr>
              <a:t>Some talks</a:t>
            </a:r>
          </a:p>
          <a:p>
            <a:pPr marL="0" indent="0">
              <a:buNone/>
            </a:pPr>
            <a:endParaRPr lang="en-GB" sz="2200" dirty="0">
              <a:solidFill>
                <a:srgbClr val="0033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0033CC"/>
                </a:solidFill>
              </a:rPr>
              <a:t>                  </a:t>
            </a:r>
            <a:r>
              <a:rPr lang="en-GB" sz="1800" dirty="0">
                <a:solidFill>
                  <a:srgbClr val="003399"/>
                </a:solidFill>
              </a:rPr>
              <a:t>Monday 3:30pm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200" dirty="0">
                <a:solidFill>
                  <a:srgbClr val="0033CC"/>
                </a:solidFill>
              </a:rPr>
              <a:t>  </a:t>
            </a:r>
            <a:r>
              <a:rPr lang="en-GB" sz="2000" dirty="0"/>
              <a:t>Herman van Dijk</a:t>
            </a:r>
          </a:p>
          <a:p>
            <a:pPr marL="0" indent="0">
              <a:buNone/>
            </a:pPr>
            <a:endParaRPr lang="en-GB" sz="2000" dirty="0"/>
          </a:p>
          <a:p>
            <a:pPr marL="91440" indent="0">
              <a:buNone/>
            </a:pPr>
            <a:r>
              <a:rPr lang="en-GB" sz="1800" dirty="0">
                <a:solidFill>
                  <a:srgbClr val="003399"/>
                </a:solidFill>
              </a:rPr>
              <a:t>                Wednesday 1:30pm</a:t>
            </a:r>
            <a:endParaRPr lang="en-GB" sz="1800" dirty="0"/>
          </a:p>
          <a:p>
            <a:pPr marL="91440" marR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Alice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Kirichenko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" marR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Jack Jewson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" marR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spc="15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Nicholas </a:t>
            </a:r>
            <a:r>
              <a:rPr lang="en-GB" sz="2000" spc="15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Syring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" marR="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Chris Holmes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 </a:t>
            </a:r>
            <a:endParaRPr lang="en-GB" sz="22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AD7A4A4-5D6E-196D-E415-A1D44931C363}"/>
              </a:ext>
            </a:extLst>
          </p:cNvPr>
          <p:cNvSpPr txBox="1">
            <a:spLocks/>
          </p:cNvSpPr>
          <p:nvPr/>
        </p:nvSpPr>
        <p:spPr>
          <a:xfrm>
            <a:off x="232241" y="817460"/>
            <a:ext cx="4070924" cy="474301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FontTx/>
              <a:buNone/>
            </a:pPr>
            <a:r>
              <a:rPr lang="nl-NL" sz="2200" b="1" kern="0" dirty="0">
                <a:solidFill>
                  <a:srgbClr val="003399"/>
                </a:solidFill>
              </a:rPr>
              <a:t>Some posters</a:t>
            </a:r>
          </a:p>
          <a:p>
            <a:pPr marL="0" indent="0">
              <a:buFontTx/>
              <a:buNone/>
            </a:pPr>
            <a:endParaRPr lang="nl-NL" sz="2200" kern="0" dirty="0">
              <a:solidFill>
                <a:srgbClr val="0033CC"/>
              </a:solidFill>
            </a:endParaRPr>
          </a:p>
          <a:p>
            <a:pPr marL="0" indent="0">
              <a:buFontTx/>
              <a:buNone/>
            </a:pPr>
            <a:endParaRPr lang="nl-NL" sz="2000" kern="0" dirty="0">
              <a:solidFill>
                <a:srgbClr val="0033CC"/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nl-NL" sz="1800" kern="0" dirty="0">
                <a:solidFill>
                  <a:srgbClr val="003399"/>
                </a:solidFill>
              </a:rPr>
              <a:t>Tuesday</a:t>
            </a:r>
            <a:r>
              <a:rPr lang="nl-NL" sz="2000" kern="0" dirty="0">
                <a:solidFill>
                  <a:srgbClr val="003399"/>
                </a:solidFill>
              </a:rPr>
              <a:t>:        </a:t>
            </a:r>
            <a:r>
              <a:rPr lang="en-GB" sz="2000" kern="0" dirty="0"/>
              <a:t>Danielle </a:t>
            </a:r>
            <a:r>
              <a:rPr lang="en-GB" sz="2000" kern="0" dirty="0" err="1"/>
              <a:t>Cabel</a:t>
            </a:r>
            <a:endParaRPr lang="en-GB" sz="2000" kern="0" dirty="0"/>
          </a:p>
          <a:p>
            <a:pPr marL="400050" lvl="1" indent="0">
              <a:spcBef>
                <a:spcPts val="0"/>
              </a:spcBef>
              <a:buFontTx/>
              <a:buNone/>
            </a:pPr>
            <a:r>
              <a:rPr lang="en-GB" sz="2000" kern="0" dirty="0"/>
              <a:t>                </a:t>
            </a:r>
            <a:r>
              <a:rPr lang="en-GB" sz="2000" kern="0" dirty="0" err="1"/>
              <a:t>Rishab</a:t>
            </a:r>
            <a:r>
              <a:rPr lang="en-GB" sz="2000" kern="0" dirty="0"/>
              <a:t> Guha </a:t>
            </a:r>
          </a:p>
          <a:p>
            <a:pPr marL="0" indent="0">
              <a:buNone/>
            </a:pPr>
            <a:endParaRPr lang="en-GB" sz="2000" kern="0" dirty="0">
              <a:solidFill>
                <a:srgbClr val="0033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kern="0" dirty="0">
                <a:solidFill>
                  <a:srgbClr val="003399"/>
                </a:solidFill>
              </a:rPr>
              <a:t>Wednesday</a:t>
            </a:r>
            <a:r>
              <a:rPr lang="en-GB" sz="2000" kern="0" dirty="0">
                <a:solidFill>
                  <a:srgbClr val="003399"/>
                </a:solidFill>
              </a:rPr>
              <a:t>:   </a:t>
            </a:r>
            <a:r>
              <a:rPr lang="en-GB" sz="2000" kern="0" dirty="0" err="1"/>
              <a:t>Dawid</a:t>
            </a:r>
            <a:r>
              <a:rPr lang="en-GB" sz="2000" kern="0" dirty="0"/>
              <a:t> </a:t>
            </a:r>
            <a:r>
              <a:rPr lang="en-GB" sz="2000" kern="0" dirty="0" err="1"/>
              <a:t>Bernaciak</a:t>
            </a:r>
            <a:endParaRPr lang="en-GB" sz="2000" kern="0" dirty="0"/>
          </a:p>
          <a:p>
            <a:pPr marL="400050" lvl="1" indent="0">
              <a:spcBef>
                <a:spcPts val="0"/>
              </a:spcBef>
              <a:buFontTx/>
              <a:buNone/>
            </a:pPr>
            <a:r>
              <a:rPr lang="en-GB" sz="2000" kern="0" dirty="0"/>
              <a:t>                Matt Johnson</a:t>
            </a:r>
          </a:p>
          <a:p>
            <a:pPr marL="0" indent="0">
              <a:buNone/>
            </a:pPr>
            <a:endParaRPr lang="en-GB" sz="2000" kern="0" dirty="0">
              <a:solidFill>
                <a:srgbClr val="0033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kern="0" dirty="0">
                <a:solidFill>
                  <a:srgbClr val="003399"/>
                </a:solidFill>
              </a:rPr>
              <a:t>Thursday</a:t>
            </a:r>
            <a:r>
              <a:rPr lang="en-GB" sz="2000" kern="0" dirty="0">
                <a:solidFill>
                  <a:srgbClr val="003399"/>
                </a:solidFill>
              </a:rPr>
              <a:t>:      </a:t>
            </a:r>
            <a:r>
              <a:rPr lang="en-GB" sz="2000" kern="0" dirty="0"/>
              <a:t>Joseph </a:t>
            </a:r>
            <a:r>
              <a:rPr lang="en-GB" sz="2000" kern="0" dirty="0" err="1"/>
              <a:t>Rilling</a:t>
            </a:r>
            <a:r>
              <a:rPr lang="en-GB" sz="2000" kern="0" dirty="0"/>
              <a:t> </a:t>
            </a:r>
          </a:p>
          <a:p>
            <a:pPr marL="400050" lvl="1" indent="0">
              <a:spcBef>
                <a:spcPts val="0"/>
              </a:spcBef>
              <a:buFontTx/>
              <a:buNone/>
            </a:pPr>
            <a:r>
              <a:rPr lang="en-GB" sz="2000" kern="0" dirty="0"/>
              <a:t>                Oliver Robinson </a:t>
            </a:r>
            <a:endParaRPr lang="nl-NL" sz="2000" kern="0" dirty="0"/>
          </a:p>
          <a:p>
            <a:pPr marL="0" indent="0">
              <a:spcBef>
                <a:spcPts val="0"/>
              </a:spcBef>
              <a:buFontTx/>
              <a:buNone/>
            </a:pPr>
            <a:endParaRPr lang="en-GB" sz="1800" kern="0" dirty="0"/>
          </a:p>
          <a:p>
            <a:pPr marL="0" indent="0">
              <a:buFontTx/>
              <a:buNone/>
            </a:pPr>
            <a:endParaRPr lang="en-GB" kern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D78EBB-3FB3-B81D-3588-53A81D127B03}"/>
              </a:ext>
            </a:extLst>
          </p:cNvPr>
          <p:cNvCxnSpPr>
            <a:cxnSpLocks/>
          </p:cNvCxnSpPr>
          <p:nvPr/>
        </p:nvCxnSpPr>
        <p:spPr bwMode="auto">
          <a:xfrm>
            <a:off x="4570575" y="875066"/>
            <a:ext cx="0" cy="5549523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EEEDAC0-5317-BF16-8DF1-DB91D2702EAC}"/>
              </a:ext>
            </a:extLst>
          </p:cNvPr>
          <p:cNvSpPr txBox="1">
            <a:spLocks/>
          </p:cNvSpPr>
          <p:nvPr/>
        </p:nvSpPr>
        <p:spPr>
          <a:xfrm>
            <a:off x="1308100" y="0"/>
            <a:ext cx="7835900" cy="538163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>
                <a:effectLst/>
              </a:rPr>
              <a:t>PR on related presentations @ ISBA 2022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2083FC-325C-C563-739D-907A9E171A7E}"/>
              </a:ext>
            </a:extLst>
          </p:cNvPr>
          <p:cNvGrpSpPr/>
          <p:nvPr/>
        </p:nvGrpSpPr>
        <p:grpSpPr>
          <a:xfrm>
            <a:off x="5308939" y="4494739"/>
            <a:ext cx="3379634" cy="2198686"/>
            <a:chOff x="5492302" y="4225904"/>
            <a:chExt cx="3022409" cy="21986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0E0599-6597-CEAB-0CC0-8BAB3B81B790}"/>
                </a:ext>
              </a:extLst>
            </p:cNvPr>
            <p:cNvSpPr/>
            <p:nvPr/>
          </p:nvSpPr>
          <p:spPr bwMode="auto">
            <a:xfrm>
              <a:off x="5492302" y="4235506"/>
              <a:ext cx="2994156" cy="1536200"/>
            </a:xfrm>
            <a:prstGeom prst="roundRect">
              <a:avLst/>
            </a:prstGeom>
            <a:solidFill>
              <a:schemeClr val="accent5">
                <a:alpha val="28000"/>
              </a:schemeClr>
            </a:solidFill>
            <a:ln w="2540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904A87CB-0AE3-AF17-CD99-7BB7CF45BF1E}"/>
                </a:ext>
              </a:extLst>
            </p:cNvPr>
            <p:cNvSpPr txBox="1">
              <a:spLocks/>
            </p:cNvSpPr>
            <p:nvPr/>
          </p:nvSpPr>
          <p:spPr>
            <a:xfrm>
              <a:off x="5520556" y="4225904"/>
              <a:ext cx="2994155" cy="2198686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>
                <a:buFontTx/>
                <a:buNone/>
              </a:pPr>
              <a:r>
                <a:rPr lang="en-GB" sz="1800" dirty="0">
                  <a:solidFill>
                    <a:srgbClr val="003399"/>
                  </a:solidFill>
                </a:rPr>
                <a:t>                       Friday 10:30am </a:t>
              </a:r>
            </a:p>
            <a:p>
              <a:pPr marL="0" indent="0">
                <a:spcBef>
                  <a:spcPts val="0"/>
                </a:spcBef>
                <a:buFontTx/>
                <a:buNone/>
              </a:pPr>
              <a:r>
                <a:rPr lang="en-GB" sz="2000" kern="0" dirty="0">
                  <a:solidFill>
                    <a:srgbClr val="0033CC"/>
                  </a:solidFill>
                </a:rPr>
                <a:t> </a:t>
              </a:r>
              <a:r>
                <a:rPr lang="en-GB" sz="2000" kern="0" dirty="0"/>
                <a:t>Ken McAlinn </a:t>
              </a:r>
            </a:p>
            <a:p>
              <a:pPr marL="0" indent="0">
                <a:spcBef>
                  <a:spcPts val="0"/>
                </a:spcBef>
                <a:buFontTx/>
                <a:buNone/>
              </a:pPr>
              <a:r>
                <a:rPr lang="en-GB" sz="2000" kern="0" dirty="0"/>
                <a:t> James Mitchell </a:t>
              </a:r>
            </a:p>
            <a:p>
              <a:pPr marL="0" indent="0">
                <a:spcBef>
                  <a:spcPts val="0"/>
                </a:spcBef>
                <a:buFontTx/>
                <a:buNone/>
              </a:pPr>
              <a:r>
                <a:rPr lang="en-GB" sz="2000" kern="0" dirty="0"/>
                <a:t> Emily Tallman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94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3FD7E52-85D5-9E1E-74B8-EB03CDF1FE9A}"/>
              </a:ext>
            </a:extLst>
          </p:cNvPr>
          <p:cNvGrpSpPr/>
          <p:nvPr/>
        </p:nvGrpSpPr>
        <p:grpSpPr>
          <a:xfrm>
            <a:off x="1106123" y="1073845"/>
            <a:ext cx="5002076" cy="4099909"/>
            <a:chOff x="385572" y="449900"/>
            <a:chExt cx="3472469" cy="2829673"/>
          </a:xfrm>
        </p:grpSpPr>
        <p:pic>
          <p:nvPicPr>
            <p:cNvPr id="14" name="Picture 13" descr="A person smiling for the camera&#10;&#10;Description automatically generated with low confidence">
              <a:extLst>
                <a:ext uri="{FF2B5EF4-FFF2-40B4-BE49-F238E27FC236}">
                  <a16:creationId xmlns:a16="http://schemas.microsoft.com/office/drawing/2014/main" id="{48852782-8F97-B0E4-757D-04232F41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910" y="449900"/>
              <a:ext cx="1475131" cy="1890542"/>
            </a:xfrm>
            <a:prstGeom prst="rect">
              <a:avLst/>
            </a:prstGeom>
          </p:spPr>
        </p:pic>
        <p:pic>
          <p:nvPicPr>
            <p:cNvPr id="11" name="Picture 10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93D77ACF-62A7-AFF8-7B93-4F3D0863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72" y="1465733"/>
              <a:ext cx="1305080" cy="1813840"/>
            </a:xfrm>
            <a:prstGeom prst="rect">
              <a:avLst/>
            </a:prstGeom>
          </p:spPr>
        </p:pic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F11827DF-99DB-224F-E6DC-E6714E9D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And now … two distinguished </a:t>
            </a:r>
            <a:r>
              <a:rPr lang="en-GB" dirty="0" err="1">
                <a:effectLst/>
              </a:rPr>
              <a:t>predictivists</a:t>
            </a:r>
            <a:endParaRPr lang="en-GB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1AFE716-544D-FCBB-3BE5-5933AE169917}"/>
              </a:ext>
            </a:extLst>
          </p:cNvPr>
          <p:cNvSpPr txBox="1">
            <a:spLocks/>
          </p:cNvSpPr>
          <p:nvPr/>
        </p:nvSpPr>
        <p:spPr>
          <a:xfrm>
            <a:off x="765204" y="5194268"/>
            <a:ext cx="2577836" cy="6388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Herman K. van Dijk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4BBFDCD-400C-DAFF-E9A6-D2C5FE713C87}"/>
              </a:ext>
            </a:extLst>
          </p:cNvPr>
          <p:cNvSpPr txBox="1">
            <a:spLocks/>
          </p:cNvSpPr>
          <p:nvPr/>
        </p:nvSpPr>
        <p:spPr>
          <a:xfrm>
            <a:off x="3343040" y="3851201"/>
            <a:ext cx="3533260" cy="63889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Sylvia Frühwirth-Schnatter</a:t>
            </a:r>
          </a:p>
        </p:txBody>
      </p:sp>
    </p:spTree>
    <p:extLst>
      <p:ext uri="{BB962C8B-B14F-4D97-AF65-F5344CB8AC3E}">
        <p14:creationId xmlns:p14="http://schemas.microsoft.com/office/powerpoint/2010/main" val="25069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Two subjective belief &amp; decision analysts 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17020" y="3097342"/>
            <a:ext cx="3955715" cy="101961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Dennis V Lindley</a:t>
            </a:r>
          </a:p>
          <a:p>
            <a:pPr marL="0" indent="0" algn="ctr">
              <a:buNone/>
            </a:pPr>
            <a:r>
              <a:rPr lang="en-US" sz="1600" dirty="0"/>
              <a:t>1923 – 2013  </a:t>
            </a:r>
          </a:p>
        </p:txBody>
      </p:sp>
      <p:pic>
        <p:nvPicPr>
          <p:cNvPr id="4" name="Picture 2" descr="C:\Users\Mike\Documents\.public_html\EFaB@Bayes250\dennis-lind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70" y="932675"/>
            <a:ext cx="1643686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994455" y="3091668"/>
            <a:ext cx="3955715" cy="876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P Jeff Harrison</a:t>
            </a:r>
          </a:p>
          <a:p>
            <a:pPr marL="0" indent="0" algn="ctr">
              <a:buNone/>
            </a:pPr>
            <a:r>
              <a:rPr lang="en-US" sz="1600" dirty="0"/>
              <a:t>1935 – 2013  </a:t>
            </a:r>
          </a:p>
        </p:txBody>
      </p:sp>
      <p:pic>
        <p:nvPicPr>
          <p:cNvPr id="1026" name="Picture 2" descr="C:\Users\Mike\Documents\TALKS\jeffharri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415" y="959607"/>
            <a:ext cx="1589259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73470" y="4081884"/>
            <a:ext cx="5299890" cy="14977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solidFill>
                  <a:srgbClr val="003399"/>
                </a:solidFill>
              </a:rPr>
              <a:t>Models “discipline” prediction &amp; decisions </a:t>
            </a:r>
          </a:p>
          <a:p>
            <a:pPr marL="0" indent="0" algn="r">
              <a:buNone/>
            </a:pPr>
            <a:r>
              <a:rPr lang="en-US" sz="1800" i="1" dirty="0"/>
              <a:t>“(</a:t>
            </a:r>
            <a:r>
              <a:rPr lang="en-US" sz="1800" i="1" dirty="0" err="1"/>
              <a:t>modelling</a:t>
            </a:r>
            <a:r>
              <a:rPr lang="en-US" sz="1800" i="1" dirty="0"/>
              <a:t>, systems) relevant to subsequent decisions based on forecasts”</a:t>
            </a:r>
            <a:endParaRPr lang="en-US" sz="1800" i="1" dirty="0">
              <a:solidFill>
                <a:srgbClr val="0033CC"/>
              </a:solidFill>
            </a:endParaRPr>
          </a:p>
          <a:p>
            <a:pPr marL="0" indent="0" algn="r">
              <a:buNone/>
            </a:pPr>
            <a:r>
              <a:rPr lang="en-US" sz="2000" dirty="0">
                <a:solidFill>
                  <a:srgbClr val="003399"/>
                </a:solidFill>
              </a:rPr>
              <a:t>J. OR Society 1971 </a:t>
            </a:r>
          </a:p>
          <a:p>
            <a:pPr marL="0" indent="0" algn="r">
              <a:buNone/>
            </a:pPr>
            <a:endParaRPr lang="en-US" sz="2200" dirty="0">
              <a:solidFill>
                <a:srgbClr val="0033CC"/>
              </a:solidFill>
            </a:endParaRPr>
          </a:p>
          <a:p>
            <a:pPr marL="0" indent="0" algn="r">
              <a:buNone/>
            </a:pPr>
            <a:r>
              <a:rPr lang="en-US" sz="2200" dirty="0">
                <a:solidFill>
                  <a:srgbClr val="0033CC"/>
                </a:solidFill>
              </a:rPr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2235" y="4986979"/>
            <a:ext cx="5111542" cy="4774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3399"/>
                </a:solidFill>
              </a:rPr>
              <a:t>Making Decisions 1971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2235" y="5371029"/>
            <a:ext cx="5415105" cy="109196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3399"/>
                </a:solidFill>
              </a:rPr>
              <a:t>Bayesian Statistics IV 1992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  “Is our view of Bayesian statistics  too narrow?”</a:t>
            </a:r>
          </a:p>
          <a:p>
            <a:pPr marL="0" indent="0">
              <a:buNone/>
            </a:pPr>
            <a:endParaRPr lang="en-US" sz="22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07575" y="1046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GB" kern="0" dirty="0">
                <a:effectLst/>
              </a:rPr>
              <a:t>Multiple “opinions” or “models”: Predictive synthesis</a:t>
            </a:r>
            <a:endParaRPr lang="en-GB" b="1" kern="0" dirty="0">
              <a:effectLst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CCC283-81EF-E878-4F28-2198F8D708B3}"/>
              </a:ext>
            </a:extLst>
          </p:cNvPr>
          <p:cNvGrpSpPr/>
          <p:nvPr/>
        </p:nvGrpSpPr>
        <p:grpSpPr>
          <a:xfrm>
            <a:off x="1960460" y="4106557"/>
            <a:ext cx="3601045" cy="960120"/>
            <a:chOff x="1960460" y="4106557"/>
            <a:chExt cx="3601045" cy="960120"/>
          </a:xfrm>
        </p:grpSpPr>
        <p:sp>
          <p:nvSpPr>
            <p:cNvPr id="75" name="Rounded Rectangle 74"/>
            <p:cNvSpPr/>
            <p:nvPr/>
          </p:nvSpPr>
          <p:spPr bwMode="auto">
            <a:xfrm>
              <a:off x="2973576" y="4106557"/>
              <a:ext cx="2587929" cy="960120"/>
            </a:xfrm>
            <a:prstGeom prst="roundRect">
              <a:avLst/>
            </a:prstGeom>
            <a:solidFill>
              <a:srgbClr val="FFFFFF"/>
            </a:solidFill>
            <a:ln w="34925" cap="flat" cmpd="sng" algn="ctr">
              <a:solidFill>
                <a:srgbClr val="0033CC">
                  <a:alpha val="3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6" name="Picture 35" descr="&#10;\documentclass{article}&#10;\pagestyle{empty}\input talkdefs\begin{document}&#10; &#10;$\cH =   h_{1{:}J}(\cdot)$&#10;&#10;\end{document}&#10;" title="IguanaTex Bitmap Display">
              <a:extLst>
                <a:ext uri="{FF2B5EF4-FFF2-40B4-BE49-F238E27FC236}">
                  <a16:creationId xmlns:a16="http://schemas.microsoft.com/office/drawing/2014/main" id="{1633EBC8-CA03-2686-BC72-76AC26D7261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445" y="4585225"/>
              <a:ext cx="1785796" cy="38847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 bwMode="auto">
            <a:xfrm>
              <a:off x="1960460" y="4147127"/>
              <a:ext cx="3072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03399"/>
                  </a:solidFill>
                </a:rPr>
                <a:t>“Information”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A46D94-6B2A-9972-2ED8-0C52D2D5E18C}"/>
              </a:ext>
            </a:extLst>
          </p:cNvPr>
          <p:cNvGrpSpPr/>
          <p:nvPr/>
        </p:nvGrpSpPr>
        <p:grpSpPr>
          <a:xfrm>
            <a:off x="881873" y="5402105"/>
            <a:ext cx="6092522" cy="523220"/>
            <a:chOff x="881873" y="4926795"/>
            <a:chExt cx="6092522" cy="523220"/>
          </a:xfrm>
        </p:grpSpPr>
        <p:pic>
          <p:nvPicPr>
            <p:cNvPr id="25" name="Picture 24" descr="\documentclass{article}&#10;\pagestyle{empty} \input talkdefs \begin{document}&#10;  &#10; $$ p(\y | \cH, \cD )$$&#10;&#10;&#10;\end{document}&#10;" title="IguanaTex Bitmap Display">
              <a:extLst>
                <a:ext uri="{FF2B5EF4-FFF2-40B4-BE49-F238E27FC236}">
                  <a16:creationId xmlns:a16="http://schemas.microsoft.com/office/drawing/2014/main" id="{F7255E3C-F16F-5861-0776-162628177735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4327" y="5042012"/>
              <a:ext cx="1400068" cy="33545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 bwMode="auto">
            <a:xfrm>
              <a:off x="881873" y="4926795"/>
              <a:ext cx="45790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Predictive synthesis: </a:t>
              </a:r>
              <a:r>
                <a:rPr lang="en-US" sz="2000" dirty="0">
                  <a:solidFill>
                    <a:srgbClr val="FFFFFF"/>
                  </a:solidFill>
                </a:rPr>
                <a:t>f</a:t>
              </a:r>
              <a:r>
                <a:rPr lang="en-US" sz="2000" dirty="0">
                  <a:solidFill>
                    <a:srgbClr val="0033CC"/>
                  </a:solidFill>
                </a:rPr>
                <a:t>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A3B32-9165-FFE9-ECBA-B12FF55B96B6}"/>
              </a:ext>
            </a:extLst>
          </p:cNvPr>
          <p:cNvGrpSpPr/>
          <p:nvPr/>
        </p:nvGrpSpPr>
        <p:grpSpPr>
          <a:xfrm>
            <a:off x="3286550" y="1931205"/>
            <a:ext cx="5856925" cy="2800613"/>
            <a:chOff x="3285270" y="1012437"/>
            <a:chExt cx="5856925" cy="2800613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029" y="1596253"/>
              <a:ext cx="3110166" cy="2216797"/>
            </a:xfrm>
            <a:prstGeom prst="rect">
              <a:avLst/>
            </a:prstGeom>
          </p:spPr>
        </p:pic>
        <p:cxnSp>
          <p:nvCxnSpPr>
            <p:cNvPr id="69" name="Straight Arrow Connector 68"/>
            <p:cNvCxnSpPr>
              <a:cxnSpLocks/>
            </p:cNvCxnSpPr>
            <p:nvPr/>
          </p:nvCxnSpPr>
          <p:spPr bwMode="auto">
            <a:xfrm>
              <a:off x="3285270" y="1012437"/>
              <a:ext cx="1789761" cy="1045666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0" name="Picture 19" descr="&#10;\documentclass{article}&#10;\pagestyle{empty}\input talkdefs\begin{document}&#10; &#10;$ h_{j}(\y) $&#10;&#10;\end{document}&#10;" title="IguanaTex Bitmap Display">
              <a:extLst>
                <a:ext uri="{FF2B5EF4-FFF2-40B4-BE49-F238E27FC236}">
                  <a16:creationId xmlns:a16="http://schemas.microsoft.com/office/drawing/2014/main" id="{BEB69878-2209-D611-E430-6B5BEA503E6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933" y="2006191"/>
              <a:ext cx="733219" cy="36426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58" name="TextBox 57"/>
            <p:cNvSpPr txBox="1"/>
            <p:nvPr/>
          </p:nvSpPr>
          <p:spPr bwMode="auto">
            <a:xfrm>
              <a:off x="4585063" y="1511702"/>
              <a:ext cx="1790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003399"/>
                  </a:solidFill>
                </a:rPr>
                <a:t>Predictions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7349" y="1047890"/>
            <a:ext cx="3889436" cy="1746331"/>
            <a:chOff x="583894" y="1283173"/>
            <a:chExt cx="3488841" cy="1450636"/>
          </a:xfrm>
        </p:grpSpPr>
        <p:grpSp>
          <p:nvGrpSpPr>
            <p:cNvPr id="13" name="Group 12"/>
            <p:cNvGrpSpPr/>
            <p:nvPr/>
          </p:nvGrpSpPr>
          <p:grpSpPr>
            <a:xfrm>
              <a:off x="583894" y="1283173"/>
              <a:ext cx="2446242" cy="1450636"/>
              <a:chOff x="583894" y="1283173"/>
              <a:chExt cx="2446242" cy="1450636"/>
            </a:xfrm>
          </p:grpSpPr>
          <p:grpSp>
            <p:nvGrpSpPr>
              <p:cNvPr id="12" name="Group 11"/>
              <p:cNvGrpSpPr/>
              <p:nvPr>
                <p:custDataLst>
                  <p:tags r:id="rId4"/>
                </p:custDataLst>
              </p:nvPr>
            </p:nvGrpSpPr>
            <p:grpSpPr>
              <a:xfrm>
                <a:off x="626543" y="2378432"/>
                <a:ext cx="2386852" cy="355377"/>
                <a:chOff x="626543" y="2378432"/>
                <a:chExt cx="2386852" cy="355377"/>
              </a:xfrm>
            </p:grpSpPr>
            <p:sp>
              <p:nvSpPr>
                <p:cNvPr id="9" name="TextBox 8"/>
                <p:cNvSpPr txBox="1"/>
                <p:nvPr/>
              </p:nvSpPr>
              <p:spPr bwMode="auto">
                <a:xfrm>
                  <a:off x="626543" y="2378432"/>
                  <a:ext cx="1580996" cy="332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003399"/>
                      </a:solidFill>
                    </a:rPr>
                    <a:t>Model set: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0087" y="2444556"/>
                  <a:ext cx="763308" cy="289253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583894" y="1283173"/>
                <a:ext cx="2446242" cy="752810"/>
                <a:chOff x="583894" y="1283173"/>
                <a:chExt cx="2446242" cy="752810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583894" y="1543109"/>
                  <a:ext cx="505181" cy="492874"/>
                  <a:chOff x="648670" y="2165363"/>
                  <a:chExt cx="505181" cy="492874"/>
                </a:xfrm>
              </p:grpSpPr>
              <p:sp>
                <p:nvSpPr>
                  <p:cNvPr id="2" name="Rounded Rectangle 1"/>
                  <p:cNvSpPr/>
                  <p:nvPr/>
                </p:nvSpPr>
                <p:spPr bwMode="auto">
                  <a:xfrm>
                    <a:off x="648670" y="2165363"/>
                    <a:ext cx="505181" cy="492874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0" name="Picture 9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0784" y="2278303"/>
                    <a:ext cx="380952" cy="2163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1268327" y="1543109"/>
                  <a:ext cx="505181" cy="492874"/>
                  <a:chOff x="2936355" y="2154979"/>
                  <a:chExt cx="505181" cy="492874"/>
                </a:xfrm>
              </p:grpSpPr>
              <p:sp>
                <p:nvSpPr>
                  <p:cNvPr id="31" name="Rounded Rectangle 30"/>
                  <p:cNvSpPr/>
                  <p:nvPr/>
                </p:nvSpPr>
                <p:spPr bwMode="auto">
                  <a:xfrm>
                    <a:off x="2936355" y="2154979"/>
                    <a:ext cx="505181" cy="492874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4" name="Picture 13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08519" y="2276850"/>
                    <a:ext cx="387047" cy="2163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2524955" y="1542799"/>
                  <a:ext cx="505181" cy="492874"/>
                  <a:chOff x="4760536" y="979450"/>
                  <a:chExt cx="505181" cy="492874"/>
                </a:xfrm>
              </p:grpSpPr>
              <p:sp>
                <p:nvSpPr>
                  <p:cNvPr id="32" name="Rounded Rectangle 31"/>
                  <p:cNvSpPr/>
                  <p:nvPr/>
                </p:nvSpPr>
                <p:spPr bwMode="auto">
                  <a:xfrm>
                    <a:off x="4760536" y="979450"/>
                    <a:ext cx="505181" cy="492874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4925" cap="flat" cmpd="sng" algn="ctr">
                    <a:solidFill>
                      <a:srgbClr val="0033CC">
                        <a:alpha val="32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3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56" name="Picture 55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1076" y="1098618"/>
                    <a:ext cx="374856" cy="25295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TextBox 65"/>
                <p:cNvSpPr txBox="1"/>
                <p:nvPr/>
              </p:nvSpPr>
              <p:spPr>
                <a:xfrm>
                  <a:off x="1829432" y="1283173"/>
                  <a:ext cx="10342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/>
                    <a:t>…</a:t>
                  </a:r>
                </a:p>
              </p:txBody>
            </p:sp>
          </p:grpSp>
        </p:grpSp>
        <p:sp>
          <p:nvSpPr>
            <p:cNvPr id="52" name="TextBox 51"/>
            <p:cNvSpPr txBox="1"/>
            <p:nvPr/>
          </p:nvSpPr>
          <p:spPr>
            <a:xfrm>
              <a:off x="3038491" y="1288368"/>
              <a:ext cx="10342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9D23E-3701-E1CA-A03F-03ED3A469E58}"/>
              </a:ext>
            </a:extLst>
          </p:cNvPr>
          <p:cNvGrpSpPr/>
          <p:nvPr/>
        </p:nvGrpSpPr>
        <p:grpSpPr>
          <a:xfrm>
            <a:off x="3803900" y="849447"/>
            <a:ext cx="5146270" cy="1185019"/>
            <a:chOff x="3803900" y="849447"/>
            <a:chExt cx="5146270" cy="11850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E67557-0786-960A-E92C-89F1932ABFA4}"/>
                </a:ext>
              </a:extLst>
            </p:cNvPr>
            <p:cNvGrpSpPr/>
            <p:nvPr/>
          </p:nvGrpSpPr>
          <p:grpSpPr>
            <a:xfrm>
              <a:off x="3862147" y="849447"/>
              <a:ext cx="5088023" cy="400110"/>
              <a:chOff x="3862147" y="849447"/>
              <a:chExt cx="5088023" cy="400110"/>
            </a:xfrm>
          </p:grpSpPr>
          <p:sp>
            <p:nvSpPr>
              <p:cNvPr id="51" name="TextBox 50"/>
              <p:cNvSpPr txBox="1"/>
              <p:nvPr/>
            </p:nvSpPr>
            <p:spPr bwMode="auto">
              <a:xfrm>
                <a:off x="3862147" y="849447"/>
                <a:ext cx="50880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Predict vector outcome   </a:t>
                </a:r>
                <a:r>
                  <a:rPr lang="en-US" sz="2000" dirty="0">
                    <a:solidFill>
                      <a:srgbClr val="FFFFFF"/>
                    </a:solidFill>
                  </a:rPr>
                  <a:t>f</a:t>
                </a:r>
                <a:r>
                  <a:rPr lang="en-US" sz="2000" dirty="0">
                    <a:solidFill>
                      <a:srgbClr val="0033CC"/>
                    </a:solidFill>
                  </a:rPr>
                  <a:t>  </a:t>
                </a:r>
              </a:p>
            </p:txBody>
          </p:sp>
          <p:pic>
            <p:nvPicPr>
              <p:cNvPr id="6" name="Picture 5" descr="&#10;\documentclass{article}&#10;\pagestyle{empty}\input talkdefs\begin{document}&#10; &#10;$ \y $&#10;&#10;\end{document}&#10;" title="IguanaTex Bitmap Display">
                <a:extLst>
                  <a:ext uri="{FF2B5EF4-FFF2-40B4-BE49-F238E27FC236}">
                    <a16:creationId xmlns:a16="http://schemas.microsoft.com/office/drawing/2014/main" id="{D9E2CAD5-3A33-8169-8A42-C60585225C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0440" y="971081"/>
                <a:ext cx="150361" cy="19899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6461F9-AC49-15F9-3384-8E97AB97B5E3}"/>
                </a:ext>
              </a:extLst>
            </p:cNvPr>
            <p:cNvGrpSpPr/>
            <p:nvPr/>
          </p:nvGrpSpPr>
          <p:grpSpPr>
            <a:xfrm>
              <a:off x="3803900" y="1223855"/>
              <a:ext cx="5088023" cy="400110"/>
              <a:chOff x="3803900" y="1223855"/>
              <a:chExt cx="5088023" cy="40011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AABF54-3C12-1A62-887B-7FB270D35743}"/>
                  </a:ext>
                </a:extLst>
              </p:cNvPr>
              <p:cNvSpPr txBox="1"/>
              <p:nvPr/>
            </p:nvSpPr>
            <p:spPr bwMode="auto">
              <a:xfrm>
                <a:off x="3803900" y="1223855"/>
                <a:ext cx="50880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Past data, information   </a:t>
                </a:r>
                <a:r>
                  <a:rPr lang="en-US" sz="2000" dirty="0">
                    <a:solidFill>
                      <a:srgbClr val="FFFFFF"/>
                    </a:solidFill>
                  </a:rPr>
                  <a:t>f</a:t>
                </a:r>
                <a:r>
                  <a:rPr lang="en-US" sz="2000" dirty="0">
                    <a:solidFill>
                      <a:srgbClr val="0033CC"/>
                    </a:solidFill>
                  </a:rPr>
                  <a:t>  </a:t>
                </a:r>
              </a:p>
            </p:txBody>
          </p:sp>
          <p:pic>
            <p:nvPicPr>
              <p:cNvPr id="30" name="Picture 29" descr="&#10;\documentclass{article}&#10;\pagestyle{empty}\input talkdefs\begin{document}&#10; &#10;$ \cD $&#10;&#10;\end{document}&#10;" title="IguanaTex Bitmap Display">
                <a:extLst>
                  <a:ext uri="{FF2B5EF4-FFF2-40B4-BE49-F238E27FC236}">
                    <a16:creationId xmlns:a16="http://schemas.microsoft.com/office/drawing/2014/main" id="{F240B1BF-42C1-994E-9F63-56239BBEC1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2770" y="1319428"/>
                <a:ext cx="206540" cy="197247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30B406-6A4D-AB18-A8DB-2C9977A13B71}"/>
                </a:ext>
              </a:extLst>
            </p:cNvPr>
            <p:cNvSpPr txBox="1"/>
            <p:nvPr/>
          </p:nvSpPr>
          <p:spPr bwMode="auto">
            <a:xfrm>
              <a:off x="6817640" y="1634356"/>
              <a:ext cx="13531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Prior </a:t>
              </a:r>
              <a:r>
                <a:rPr lang="en-US" sz="2000" dirty="0">
                  <a:solidFill>
                    <a:srgbClr val="FFFFFF"/>
                  </a:solidFill>
                </a:rPr>
                <a:t>f</a:t>
              </a:r>
              <a:r>
                <a:rPr lang="en-US" sz="2000" dirty="0">
                  <a:solidFill>
                    <a:srgbClr val="0033CC"/>
                  </a:solidFill>
                </a:rPr>
                <a:t>  </a:t>
              </a:r>
            </a:p>
          </p:txBody>
        </p:sp>
        <p:pic>
          <p:nvPicPr>
            <p:cNvPr id="5" name="Picture 4" descr="\documentclass{article}&#10;\pagestyle{empty} \input talkdefs \begin{document}&#10;  &#10; $$ p(\y | \cD )$$&#10;&#10;&#10;\end{document}&#10;" title="IguanaTex Bitmap Display">
              <a:extLst>
                <a:ext uri="{FF2B5EF4-FFF2-40B4-BE49-F238E27FC236}">
                  <a16:creationId xmlns:a16="http://schemas.microsoft.com/office/drawing/2014/main" id="{29F9F469-1EEF-9C7D-8C51-7BC5BAD4AAF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609" y="1683152"/>
              <a:ext cx="884629" cy="307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980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07575" y="10462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GB" kern="0" dirty="0">
                <a:effectLst/>
              </a:rPr>
              <a:t> Formalisms: Some history, some questions</a:t>
            </a:r>
            <a:endParaRPr lang="en-GB" b="1" kern="0" dirty="0">
              <a:effectLst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75783" y="5590695"/>
            <a:ext cx="9141168" cy="1294755"/>
            <a:chOff x="-70890" y="5380876"/>
            <a:chExt cx="9141168" cy="1294755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-70890" y="5736772"/>
              <a:ext cx="9141168" cy="938859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Hall &amp; Mitchell ‘07; Geweke &amp;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Amisano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‘11 ;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Bjørnland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 ‘11; </a:t>
              </a:r>
            </a:p>
            <a:p>
              <a:pPr marL="0" indent="0" algn="r">
                <a:buNone/>
              </a:pP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Billio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 ‘13 ; Fawcett et al ‘13; Aastveit et al ‘14;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Kapetanios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et al ‘15;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Amisano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&amp; Geweke ’17 ..… 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196" y="5380876"/>
              <a:ext cx="5917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Macro-economics/Central bank forecasting: </a:t>
              </a:r>
            </a:p>
          </p:txBody>
        </p:sp>
      </p:grpSp>
      <p:pic>
        <p:nvPicPr>
          <p:cNvPr id="18" name="Picture 17" descr="\documentclass{article}&#10;\pagestyle{empty} \input talkdefs \begin{document}&#10;  &#10; $ p(\y | \cH, \cD ) = \pi\left\{ \y,h_{1{:}J}(\y), \cD \right\}$&#10;&#10;&#10;\end{document}&#10;" title="IguanaTex Bitmap Display">
            <a:extLst>
              <a:ext uri="{FF2B5EF4-FFF2-40B4-BE49-F238E27FC236}">
                <a16:creationId xmlns:a16="http://schemas.microsoft.com/office/drawing/2014/main" id="{80024D24-A335-3A9B-09C3-642F543970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30" y="1134450"/>
            <a:ext cx="5488041" cy="4325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438410" y="1537231"/>
            <a:ext cx="4703171" cy="1734322"/>
            <a:chOff x="1667501" y="2105011"/>
            <a:chExt cx="4865933" cy="237853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2560026" y="2455170"/>
              <a:ext cx="3973408" cy="2028380"/>
            </a:xfrm>
            <a:prstGeom prst="roundRect">
              <a:avLst/>
            </a:prstGeom>
            <a:solidFill>
              <a:srgbClr val="FFFFFF"/>
            </a:solidFill>
            <a:ln w="34925" cap="flat" cmpd="sng" algn="ctr">
              <a:solidFill>
                <a:srgbClr val="0033CC">
                  <a:alpha val="3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67501" y="2105011"/>
              <a:ext cx="4743870" cy="2237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    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i="1" dirty="0"/>
                <a:t>Bayesian model averaging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i="1" dirty="0"/>
                <a:t>Linear pooling: Mixtures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i="1" dirty="0"/>
                <a:t>“Stacking” methods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000" i="1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BE5AE0-B941-DFAC-3416-7EEED6797B57}"/>
              </a:ext>
            </a:extLst>
          </p:cNvPr>
          <p:cNvGrpSpPr/>
          <p:nvPr/>
        </p:nvGrpSpPr>
        <p:grpSpPr>
          <a:xfrm>
            <a:off x="2369656" y="2545685"/>
            <a:ext cx="7348614" cy="2615846"/>
            <a:chOff x="-1164579" y="2240880"/>
            <a:chExt cx="6545710" cy="2295043"/>
          </a:xfrm>
        </p:grpSpPr>
        <p:sp>
          <p:nvSpPr>
            <p:cNvPr id="23" name="Rounded Rectangle 29">
              <a:extLst>
                <a:ext uri="{FF2B5EF4-FFF2-40B4-BE49-F238E27FC236}">
                  <a16:creationId xmlns:a16="http://schemas.microsoft.com/office/drawing/2014/main" id="{CB35B45E-327D-64B7-2100-A0D18DA0BD1C}"/>
                </a:ext>
              </a:extLst>
            </p:cNvPr>
            <p:cNvSpPr/>
            <p:nvPr/>
          </p:nvSpPr>
          <p:spPr bwMode="auto">
            <a:xfrm>
              <a:off x="-571217" y="2510441"/>
              <a:ext cx="5028708" cy="2025482"/>
            </a:xfrm>
            <a:prstGeom prst="roundRect">
              <a:avLst/>
            </a:prstGeom>
            <a:solidFill>
              <a:srgbClr val="FFFFFF"/>
            </a:solidFill>
            <a:ln w="34925" cap="flat" cmpd="sng" algn="ctr">
              <a:solidFill>
                <a:srgbClr val="0033CC">
                  <a:alpha val="32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F6407F-1D18-D43E-D1B6-78EA2ACFAF53}"/>
                </a:ext>
              </a:extLst>
            </p:cNvPr>
            <p:cNvSpPr txBox="1"/>
            <p:nvPr/>
          </p:nvSpPr>
          <p:spPr>
            <a:xfrm>
              <a:off x="-1164579" y="2240880"/>
              <a:ext cx="6545710" cy="218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33CC"/>
                  </a:solidFill>
                </a:rPr>
                <a:t>    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003399"/>
                  </a:solidFill>
                </a:rPr>
                <a:t>Model-specific calibration, biases, …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003399"/>
                  </a:solidFill>
                </a:rPr>
                <a:t>Incomplete model set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003399"/>
                  </a:solidFill>
                </a:rPr>
                <a:t>Domains of expertise: Multivariate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003399"/>
                  </a:solidFill>
                </a:rPr>
                <a:t>Model inter-dependencies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C00000"/>
                  </a:solidFill>
                </a:rPr>
                <a:t>Predictive &amp; decision goals </a:t>
              </a:r>
            </a:p>
            <a:p>
              <a:pPr marL="1257300" lvl="2" indent="-342900">
                <a:buFont typeface="Arial" panose="020B0604020202020204" pitchFamily="34" charset="0"/>
                <a:buChar char="•"/>
              </a:pPr>
              <a:r>
                <a:rPr lang="en-US" sz="2200" i="1" dirty="0">
                  <a:solidFill>
                    <a:srgbClr val="C00000"/>
                  </a:solidFill>
                </a:rPr>
                <a:t>Bayesian? Foundations / theory?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6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Bayesian predictive synthesis (BPS) - Foundations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2758988" y="732895"/>
            <a:ext cx="62770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>
              <a:spcBef>
                <a:spcPct val="20000"/>
              </a:spcBef>
              <a:buSzPct val="100000"/>
            </a:pPr>
            <a:r>
              <a:rPr lang="en-US" sz="2200" dirty="0">
                <a:solidFill>
                  <a:srgbClr val="003399"/>
                </a:solidFill>
              </a:rPr>
              <a:t>Where do model predictions come from? </a:t>
            </a:r>
          </a:p>
        </p:txBody>
      </p:sp>
      <p:pic>
        <p:nvPicPr>
          <p:cNvPr id="5" name="Picture 4" descr="&#10;\documentclass{article}&#10;\pagestyle{empty}\input talkdefs\begin{document}&#10; &#10;&#10;$$h_j(\y) \equiv p_j(\y| \cM_j)$$&#10;&#10;\end{document}&#10;" title="IguanaTex Bitmap Display">
            <a:extLst>
              <a:ext uri="{FF2B5EF4-FFF2-40B4-BE49-F238E27FC236}">
                <a16:creationId xmlns:a16="http://schemas.microsoft.com/office/drawing/2014/main" id="{1532FAF4-B838-457A-87E3-BB01EE1014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273" y="1393535"/>
            <a:ext cx="2681986" cy="36203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grpSp>
        <p:nvGrpSpPr>
          <p:cNvPr id="7" name="Group 6"/>
          <p:cNvGrpSpPr/>
          <p:nvPr/>
        </p:nvGrpSpPr>
        <p:grpSpPr bwMode="auto">
          <a:xfrm>
            <a:off x="4360907" y="1915145"/>
            <a:ext cx="3897973" cy="400110"/>
            <a:chOff x="4748523" y="2724767"/>
            <a:chExt cx="3897973" cy="40011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748523" y="2724767"/>
              <a:ext cx="37584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ct val="20000"/>
                </a:spcBef>
                <a:buSzPct val="100000"/>
              </a:pPr>
              <a:r>
                <a:rPr lang="en-US" sz="2000" dirty="0"/>
                <a:t>- From one of my models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11194" y="2812615"/>
              <a:ext cx="435302" cy="289674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37429C-894E-EFE3-D5AD-9C03C4EB2EA4}"/>
              </a:ext>
            </a:extLst>
          </p:cNvPr>
          <p:cNvGrpSpPr/>
          <p:nvPr/>
        </p:nvGrpSpPr>
        <p:grpSpPr>
          <a:xfrm>
            <a:off x="145892" y="707041"/>
            <a:ext cx="3434897" cy="5709103"/>
            <a:chOff x="145892" y="707041"/>
            <a:chExt cx="3434897" cy="5709103"/>
          </a:xfrm>
        </p:grpSpPr>
        <p:pic>
          <p:nvPicPr>
            <p:cNvPr id="32" name="Picture 31" descr="A computer with a blue screen&#10;&#10;Description automatically generated with low confidence">
              <a:extLst>
                <a:ext uri="{FF2B5EF4-FFF2-40B4-BE49-F238E27FC236}">
                  <a16:creationId xmlns:a16="http://schemas.microsoft.com/office/drawing/2014/main" id="{B74949A6-B462-432E-3CC8-F2144D88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00" y="707041"/>
              <a:ext cx="1745419" cy="1215165"/>
            </a:xfrm>
            <a:prstGeom prst="rect">
              <a:avLst/>
            </a:prstGeom>
          </p:spPr>
        </p:pic>
        <p:pic>
          <p:nvPicPr>
            <p:cNvPr id="38" name="Picture 37" descr="A computer with a blue screen&#10;&#10;Description automatically generated with low confidence">
              <a:extLst>
                <a:ext uri="{FF2B5EF4-FFF2-40B4-BE49-F238E27FC236}">
                  <a16:creationId xmlns:a16="http://schemas.microsoft.com/office/drawing/2014/main" id="{46A5C894-FFD4-DFB4-1330-29C188B10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92" y="2073542"/>
              <a:ext cx="1745419" cy="1215165"/>
            </a:xfrm>
            <a:prstGeom prst="rect">
              <a:avLst/>
            </a:prstGeom>
          </p:spPr>
        </p:pic>
        <p:pic>
          <p:nvPicPr>
            <p:cNvPr id="41" name="Picture 40" descr="A computer with a blue screen&#10;&#10;Description automatically generated with low confidence">
              <a:extLst>
                <a:ext uri="{FF2B5EF4-FFF2-40B4-BE49-F238E27FC236}">
                  <a16:creationId xmlns:a16="http://schemas.microsoft.com/office/drawing/2014/main" id="{640578FE-B93E-E9D3-6B88-86D4C89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370" y="2542126"/>
              <a:ext cx="1745419" cy="1215165"/>
            </a:xfrm>
            <a:prstGeom prst="rect">
              <a:avLst/>
            </a:prstGeom>
          </p:spPr>
        </p:pic>
        <p:pic>
          <p:nvPicPr>
            <p:cNvPr id="44" name="Picture 43" descr="A computer with a blue screen&#10;&#10;Description automatically generated with low confidence">
              <a:extLst>
                <a:ext uri="{FF2B5EF4-FFF2-40B4-BE49-F238E27FC236}">
                  <a16:creationId xmlns:a16="http://schemas.microsoft.com/office/drawing/2014/main" id="{5474AE05-FF7F-E1AE-198A-CD5D73F1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941" y="5200979"/>
              <a:ext cx="1745419" cy="1215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C281FA-E03E-2F50-ABFE-CC8BC140F288}"/>
                </a:ext>
              </a:extLst>
            </p:cNvPr>
            <p:cNvSpPr txBox="1"/>
            <p:nvPr/>
          </p:nvSpPr>
          <p:spPr>
            <a:xfrm>
              <a:off x="1600084" y="3973476"/>
              <a:ext cx="1107996" cy="1377701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6000" dirty="0">
                  <a:solidFill>
                    <a:srgbClr val="0099CC"/>
                  </a:solidFill>
                </a:rPr>
                <a:t>….</a:t>
              </a:r>
              <a:endParaRPr lang="en-GB" sz="6000" dirty="0">
                <a:solidFill>
                  <a:srgbClr val="0099CC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E070A35-D912-E80E-8537-80ED1E70A8F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361" y="1000389"/>
              <a:ext cx="424694" cy="260487"/>
            </a:xfrm>
            <a:prstGeom prst="rect">
              <a:avLst/>
            </a:prstGeom>
          </p:spPr>
        </p:pic>
        <p:pic>
          <p:nvPicPr>
            <p:cNvPr id="20" name="Picture 19" descr="\documentclass{article}&#10;\pagestyle{empty} \input talkdefs \begin{document}&#10;  &#10;$\mathcal M_2$&#10;&#10;\end{document}&#10;" title="IguanaTex Bitmap Display">
              <a:extLst>
                <a:ext uri="{FF2B5EF4-FFF2-40B4-BE49-F238E27FC236}">
                  <a16:creationId xmlns:a16="http://schemas.microsoft.com/office/drawing/2014/main" id="{FB0A5AF5-4161-6354-5FAC-3867F480D5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00" y="2393594"/>
              <a:ext cx="431489" cy="260487"/>
            </a:xfrm>
            <a:prstGeom prst="rect">
              <a:avLst/>
            </a:prstGeom>
          </p:spPr>
        </p:pic>
        <p:pic>
          <p:nvPicPr>
            <p:cNvPr id="50" name="Picture 49" descr="\documentclass{article}&#10;\pagestyle{empty} \input talkdefs \begin{document}&#10;  &#10;$\mathcal M_3$&#10;&#10;\end{document}&#10;" title="IguanaTex Bitmap Display">
              <a:extLst>
                <a:ext uri="{FF2B5EF4-FFF2-40B4-BE49-F238E27FC236}">
                  <a16:creationId xmlns:a16="http://schemas.microsoft.com/office/drawing/2014/main" id="{B70EFE14-F287-A7C3-258D-612C9920801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632" y="2831256"/>
              <a:ext cx="433188" cy="264156"/>
            </a:xfrm>
            <a:prstGeom prst="rect">
              <a:avLst/>
            </a:prstGeom>
          </p:spPr>
        </p:pic>
        <p:pic>
          <p:nvPicPr>
            <p:cNvPr id="52" name="Picture 51" descr="\documentclass{article}&#10;\pagestyle{empty} \input talkdefs \begin{document}&#10;  &#10;$\mathcal M_J$&#10;&#10;\end{document}&#10;" title="IguanaTex Bitmap Display">
              <a:extLst>
                <a:ext uri="{FF2B5EF4-FFF2-40B4-BE49-F238E27FC236}">
                  <a16:creationId xmlns:a16="http://schemas.microsoft.com/office/drawing/2014/main" id="{13917B3C-6D78-6D67-2FE1-C90437EB6F8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507" y="5508662"/>
              <a:ext cx="468862" cy="264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43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8387DEC-4145-842B-0B2A-CD97FEF460AE}"/>
              </a:ext>
            </a:extLst>
          </p:cNvPr>
          <p:cNvGrpSpPr/>
          <p:nvPr/>
        </p:nvGrpSpPr>
        <p:grpSpPr>
          <a:xfrm>
            <a:off x="3291009" y="3622475"/>
            <a:ext cx="5683940" cy="2969165"/>
            <a:chOff x="3291009" y="3622475"/>
            <a:chExt cx="5683940" cy="2969165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91009" y="6226793"/>
              <a:ext cx="5683940" cy="364847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0" indent="0" algn="r">
                <a:buNone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D.V. Lindley, 1980/90s; Crosse &amp; MW ‘92, MW ‘84, ‘92 ]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72166" y="3622475"/>
              <a:ext cx="4599206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2" indent="-285750">
                <a:spcBef>
                  <a:spcPct val="20000"/>
                </a:spcBef>
                <a:buSzPct val="100000"/>
              </a:pPr>
              <a:r>
                <a:rPr lang="en-US" sz="1800" dirty="0">
                  <a:solidFill>
                    <a:srgbClr val="003399"/>
                  </a:solidFill>
                </a:rPr>
                <a:t>40+ year literature: “agent opinion” … </a:t>
              </a:r>
            </a:p>
            <a:p>
              <a:pPr marL="457200" lvl="2" indent="-285750">
                <a:spcBef>
                  <a:spcPct val="20000"/>
                </a:spcBef>
                <a:buSzPct val="100000"/>
              </a:pPr>
              <a:r>
                <a:rPr lang="en-US" sz="1800" dirty="0">
                  <a:solidFill>
                    <a:srgbClr val="003399"/>
                  </a:solidFill>
                </a:rPr>
                <a:t>      … with some foundations &amp; theory</a:t>
              </a:r>
            </a:p>
            <a:p>
              <a:pPr marL="742950" lvl="1" indent="-285750" algn="r">
                <a:spcBef>
                  <a:spcPct val="20000"/>
                </a:spcBef>
                <a:buSzPct val="100000"/>
              </a:pPr>
              <a:endParaRPr lang="en-US" sz="1800" dirty="0">
                <a:solidFill>
                  <a:srgbClr val="003399"/>
                </a:solidFill>
              </a:endParaRPr>
            </a:p>
            <a:p>
              <a:pPr marL="742950" lvl="1" indent="-285750" algn="r">
                <a:spcBef>
                  <a:spcPct val="20000"/>
                </a:spcBef>
                <a:buSzPct val="100000"/>
                <a:buFontTx/>
                <a:buChar char="-"/>
              </a:pPr>
              <a:r>
                <a:rPr lang="en-US" sz="1800" dirty="0"/>
                <a:t>economics, meteorology, reliability, management science, </a:t>
              </a:r>
              <a:r>
                <a:rPr lang="en-US" sz="1800" dirty="0" err="1"/>
                <a:t>etc</a:t>
              </a:r>
              <a:endParaRPr lang="en-US" sz="1800" dirty="0"/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F11827DF-99DB-224F-E6DC-E6714E9D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Bayesian predictive synthesis (BPS) - Foundations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016F1E-0804-3CEC-5F5D-772D6E6399A8}"/>
              </a:ext>
            </a:extLst>
          </p:cNvPr>
          <p:cNvGrpSpPr/>
          <p:nvPr/>
        </p:nvGrpSpPr>
        <p:grpSpPr>
          <a:xfrm>
            <a:off x="220597" y="702245"/>
            <a:ext cx="3482592" cy="5952775"/>
            <a:chOff x="155425" y="652764"/>
            <a:chExt cx="3482592" cy="5952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0BED755-C682-3588-D588-AF6106150BB7}"/>
                </a:ext>
              </a:extLst>
            </p:cNvPr>
            <p:cNvGrpSpPr/>
            <p:nvPr/>
          </p:nvGrpSpPr>
          <p:grpSpPr>
            <a:xfrm>
              <a:off x="244869" y="652764"/>
              <a:ext cx="3393148" cy="5952775"/>
              <a:chOff x="487853" y="663840"/>
              <a:chExt cx="3393148" cy="5952775"/>
            </a:xfrm>
          </p:grpSpPr>
          <p:pic>
            <p:nvPicPr>
              <p:cNvPr id="21" name="Picture 20" descr="A person in a space suit&#10;&#10;Description automatically generated with low confidence">
                <a:extLst>
                  <a:ext uri="{FF2B5EF4-FFF2-40B4-BE49-F238E27FC236}">
                    <a16:creationId xmlns:a16="http://schemas.microsoft.com/office/drawing/2014/main" id="{533D9DAA-DEFB-A234-E229-1DAF9242B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853" y="4927973"/>
                <a:ext cx="1636883" cy="1688642"/>
              </a:xfrm>
              <a:prstGeom prst="rect">
                <a:avLst/>
              </a:prstGeom>
            </p:spPr>
          </p:pic>
          <p:pic>
            <p:nvPicPr>
              <p:cNvPr id="5" name="Picture 4" descr="A person holding a trophy&#10;&#10;Description automatically generated with medium confidence">
                <a:extLst>
                  <a:ext uri="{FF2B5EF4-FFF2-40B4-BE49-F238E27FC236}">
                    <a16:creationId xmlns:a16="http://schemas.microsoft.com/office/drawing/2014/main" id="{78161B43-5FB2-BCD6-C72B-F2C9C25E5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049" y="2622495"/>
                <a:ext cx="1653952" cy="212016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683247-C3BF-580A-8B89-217D884D2DBB}"/>
                  </a:ext>
                </a:extLst>
              </p:cNvPr>
              <p:cNvSpPr txBox="1"/>
              <p:nvPr/>
            </p:nvSpPr>
            <p:spPr>
              <a:xfrm>
                <a:off x="1531397" y="4000898"/>
                <a:ext cx="1107996" cy="1377701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r>
                  <a:rPr lang="en-US" sz="6000" dirty="0">
                    <a:solidFill>
                      <a:srgbClr val="0099CC"/>
                    </a:solidFill>
                  </a:rPr>
                  <a:t>….</a:t>
                </a:r>
                <a:endParaRPr lang="en-GB" sz="6000" dirty="0">
                  <a:solidFill>
                    <a:srgbClr val="0099CC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59469" y="2864889"/>
                <a:ext cx="46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j=3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57264" y="4773175"/>
                <a:ext cx="46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j=4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988610" y="5755089"/>
                <a:ext cx="452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j=J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F47A3-2929-9077-D911-C861E145E448}"/>
                  </a:ext>
                </a:extLst>
              </p:cNvPr>
              <p:cNvSpPr txBox="1"/>
              <p:nvPr/>
            </p:nvSpPr>
            <p:spPr>
              <a:xfrm>
                <a:off x="684065" y="717466"/>
                <a:ext cx="46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j=2</a:t>
                </a:r>
              </a:p>
            </p:txBody>
          </p:sp>
          <p:pic>
            <p:nvPicPr>
              <p:cNvPr id="34" name="Picture 33" descr="A person smiling for the camera&#10;&#10;Description automatically generated with low confidence">
                <a:extLst>
                  <a:ext uri="{FF2B5EF4-FFF2-40B4-BE49-F238E27FC236}">
                    <a16:creationId xmlns:a16="http://schemas.microsoft.com/office/drawing/2014/main" id="{58FC049F-6A39-1387-8C03-B537FD617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296" y="699244"/>
                <a:ext cx="1453971" cy="1863422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14722F-81BE-4156-E256-974F8B7F0EFE}"/>
                  </a:ext>
                </a:extLst>
              </p:cNvPr>
              <p:cNvSpPr txBox="1"/>
              <p:nvPr/>
            </p:nvSpPr>
            <p:spPr>
              <a:xfrm>
                <a:off x="1738786" y="663840"/>
                <a:ext cx="4920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j=1</a:t>
                </a:r>
              </a:p>
            </p:txBody>
          </p:sp>
        </p:grpSp>
        <p:pic>
          <p:nvPicPr>
            <p:cNvPr id="26" name="Picture 25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99C5B11E-295E-D9C2-E8FB-64DE148E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60" y="1052661"/>
              <a:ext cx="1190650" cy="1654802"/>
            </a:xfrm>
            <a:prstGeom prst="rect">
              <a:avLst/>
            </a:prstGeom>
          </p:spPr>
        </p:pic>
        <p:pic>
          <p:nvPicPr>
            <p:cNvPr id="3" name="Picture 2" descr="A person with a beard and glasses&#10;&#10;Description automatically generated with low confidence">
              <a:extLst>
                <a:ext uri="{FF2B5EF4-FFF2-40B4-BE49-F238E27FC236}">
                  <a16:creationId xmlns:a16="http://schemas.microsoft.com/office/drawing/2014/main" id="{7797E63B-D549-F592-6A92-E44FC01F0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25" y="2879716"/>
              <a:ext cx="1190650" cy="1681532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5CF10C1-B31C-72EC-C7C5-5B2CEF52918D}"/>
              </a:ext>
            </a:extLst>
          </p:cNvPr>
          <p:cNvGrpSpPr/>
          <p:nvPr/>
        </p:nvGrpSpPr>
        <p:grpSpPr>
          <a:xfrm>
            <a:off x="3984494" y="1444011"/>
            <a:ext cx="4914637" cy="1380773"/>
            <a:chOff x="4008766" y="1510557"/>
            <a:chExt cx="4914637" cy="138077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F3934AF-E9BA-CA4E-EE60-195D78B7ACDA}"/>
                </a:ext>
              </a:extLst>
            </p:cNvPr>
            <p:cNvSpPr/>
            <p:nvPr/>
          </p:nvSpPr>
          <p:spPr>
            <a:xfrm>
              <a:off x="4193216" y="2183444"/>
              <a:ext cx="473018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r">
                <a:spcBef>
                  <a:spcPct val="20000"/>
                </a:spcBef>
                <a:buSzPct val="100000"/>
              </a:pPr>
              <a:r>
                <a:rPr lang="en-US" sz="2000" dirty="0"/>
                <a:t>- From </a:t>
              </a:r>
              <a:r>
                <a:rPr lang="en-US" sz="2000" i="1" dirty="0"/>
                <a:t>J</a:t>
              </a:r>
              <a:r>
                <a:rPr lang="en-US" sz="2000" dirty="0"/>
                <a:t> external models, systems, forecasters (“experts” or “agents”)</a:t>
              </a:r>
            </a:p>
          </p:txBody>
        </p:sp>
        <p:pic>
          <p:nvPicPr>
            <p:cNvPr id="70" name="Picture 69" descr="&#10;\documentclass{article}&#10;\pagestyle{empty}\input talkdefs\begin{document}&#10; &#10;&#10;$$ \rightarrow h_j(\y)$$&#10;&#10;\end{document}&#10;" title="IguanaTex Bitmap Display">
              <a:extLst>
                <a:ext uri="{FF2B5EF4-FFF2-40B4-BE49-F238E27FC236}">
                  <a16:creationId xmlns:a16="http://schemas.microsoft.com/office/drawing/2014/main" id="{DBFF77C2-199A-0C6B-DB05-E192515CF39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766" y="1510557"/>
              <a:ext cx="1210951" cy="362036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1F78168-D692-6673-0858-80C90E1FA5F3}"/>
              </a:ext>
            </a:extLst>
          </p:cNvPr>
          <p:cNvSpPr/>
          <p:nvPr/>
        </p:nvSpPr>
        <p:spPr>
          <a:xfrm>
            <a:off x="2758988" y="732895"/>
            <a:ext cx="62770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>
              <a:spcBef>
                <a:spcPct val="20000"/>
              </a:spcBef>
              <a:buSzPct val="100000"/>
            </a:pPr>
            <a:r>
              <a:rPr lang="en-US" sz="2200" dirty="0">
                <a:solidFill>
                  <a:srgbClr val="003399"/>
                </a:solidFill>
              </a:rPr>
              <a:t>Where do model predictions come from? </a:t>
            </a:r>
          </a:p>
        </p:txBody>
      </p:sp>
    </p:spTree>
    <p:extLst>
      <p:ext uri="{BB962C8B-B14F-4D97-AF65-F5344CB8AC3E}">
        <p14:creationId xmlns:p14="http://schemas.microsoft.com/office/powerpoint/2010/main" val="240110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0639" y="6098148"/>
            <a:ext cx="8641125" cy="3648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Lindley, early-mid 1980s; Genest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Schervish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‘85; Crosse &amp; MW ‘92; MW ‘91,’92 ]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FFA520-BD55-BDD2-F3EC-EFBEBC446770}"/>
              </a:ext>
            </a:extLst>
          </p:cNvPr>
          <p:cNvGrpSpPr/>
          <p:nvPr/>
        </p:nvGrpSpPr>
        <p:grpSpPr>
          <a:xfrm>
            <a:off x="1373119" y="3767387"/>
            <a:ext cx="6587347" cy="1146705"/>
            <a:chOff x="1373119" y="3767387"/>
            <a:chExt cx="6587347" cy="1146705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894623" y="4244308"/>
              <a:ext cx="6065843" cy="66978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73119" y="3767387"/>
              <a:ext cx="54151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-285750">
                <a:spcBef>
                  <a:spcPct val="20000"/>
                </a:spcBef>
                <a:buSzPct val="100000"/>
              </a:pPr>
              <a:r>
                <a:rPr lang="en-US" sz="2000" dirty="0">
                  <a:solidFill>
                    <a:srgbClr val="0033CC"/>
                  </a:solidFill>
                </a:rPr>
                <a:t>  </a:t>
              </a:r>
              <a:r>
                <a:rPr lang="en-US" sz="2000" dirty="0">
                  <a:solidFill>
                    <a:srgbClr val="003399"/>
                  </a:solidFill>
                </a:rPr>
                <a:t>Subset of possible posteriors:</a:t>
              </a:r>
              <a:endParaRPr lang="en-US" sz="1600" dirty="0">
                <a:solidFill>
                  <a:srgbClr val="003399"/>
                </a:solidFill>
              </a:endParaRPr>
            </a:p>
          </p:txBody>
        </p:sp>
        <p:pic>
          <p:nvPicPr>
            <p:cNvPr id="7" name="Picture 6" descr="&#10;\documentclass{article}&#10;\pagestyle{empty}\input talkdefs\begin{document}&#10; &#10;$p(\y|\cH,\cD) = \int \alpha(\y|\x_{1{:}J},\cD) \ \prod_{j=1{:}J} h_j(\x_j)d\x_j$ &#10;&#10;\end{document}&#10;" title="IguanaTex Bitmap Display">
              <a:extLst>
                <a:ext uri="{FF2B5EF4-FFF2-40B4-BE49-F238E27FC236}">
                  <a16:creationId xmlns:a16="http://schemas.microsoft.com/office/drawing/2014/main" id="{D3C755F7-0CAE-6E53-B3E8-97211806066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65" y="4409421"/>
              <a:ext cx="5806457" cy="365760"/>
            </a:xfrm>
            <a:prstGeom prst="rect">
              <a:avLst/>
            </a:prstGeom>
          </p:spPr>
        </p:pic>
      </p:grpSp>
      <p:pic>
        <p:nvPicPr>
          <p:cNvPr id="1026" name="Picture 2 1" descr="C:\Users\Mike\Documents\MW_settings_etc\mw0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98" y="1256243"/>
            <a:ext cx="1560727" cy="159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1DACCC0C-6DB6-D204-0BDE-9DE6EA590BA1}"/>
              </a:ext>
            </a:extLst>
          </p:cNvPr>
          <p:cNvGrpSpPr/>
          <p:nvPr/>
        </p:nvGrpSpPr>
        <p:grpSpPr>
          <a:xfrm>
            <a:off x="1364320" y="1739180"/>
            <a:ext cx="3485659" cy="1530426"/>
            <a:chOff x="270640" y="855865"/>
            <a:chExt cx="3485659" cy="15304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1DAA7C-02C5-4EE6-C6CA-C893AFFD272B}"/>
                </a:ext>
              </a:extLst>
            </p:cNvPr>
            <p:cNvGrpSpPr/>
            <p:nvPr/>
          </p:nvGrpSpPr>
          <p:grpSpPr>
            <a:xfrm>
              <a:off x="270640" y="855865"/>
              <a:ext cx="2538812" cy="1530426"/>
              <a:chOff x="270640" y="855865"/>
              <a:chExt cx="2538812" cy="1530426"/>
            </a:xfrm>
          </p:grpSpPr>
          <p:pic>
            <p:nvPicPr>
              <p:cNvPr id="20" name="Picture 19" descr="&#10;\documentclass{article}&#10;\pagestyle{empty}\input talkdefs\begin{document}&#10;&#10;&#10;\begin{tabular}{l}&#10;$h_1(\y) $\\&#10;$h_2(\y)$\\&#10;\phantom{.}\ \ \ \ \vdots\\&#10;$h_J(\y)$\\&#10;\end{tabular} &#10;\end{document}&#10;" title="IguanaTex Bitmap Display">
                <a:extLst>
                  <a:ext uri="{FF2B5EF4-FFF2-40B4-BE49-F238E27FC236}">
                    <a16:creationId xmlns:a16="http://schemas.microsoft.com/office/drawing/2014/main" id="{555C495E-C3D5-DE95-9B5B-3BAA47F09C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036" y="855865"/>
                <a:ext cx="686416" cy="1530426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n/>
              <a:effectLst/>
            </p:spPr>
          </p:pic>
          <p:sp>
            <p:nvSpPr>
              <p:cNvPr id="8" name="TextBox 7"/>
              <p:cNvSpPr txBox="1"/>
              <p:nvPr/>
            </p:nvSpPr>
            <p:spPr bwMode="auto">
              <a:xfrm>
                <a:off x="270640" y="1377475"/>
                <a:ext cx="16514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003399"/>
                    </a:solidFill>
                  </a:rPr>
                  <a:t>New “data”: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159866-2A05-7E54-8F0E-0253F7909650}"/>
                </a:ext>
              </a:extLst>
            </p:cNvPr>
            <p:cNvGrpSpPr/>
            <p:nvPr/>
          </p:nvGrpSpPr>
          <p:grpSpPr>
            <a:xfrm>
              <a:off x="3153014" y="855865"/>
              <a:ext cx="603285" cy="1530426"/>
              <a:chOff x="3153014" y="855865"/>
              <a:chExt cx="603285" cy="1530426"/>
            </a:xfrm>
          </p:grpSpPr>
          <p:sp>
            <p:nvSpPr>
              <p:cNvPr id="32" name="Right Brace 31"/>
              <p:cNvSpPr/>
              <p:nvPr/>
            </p:nvSpPr>
            <p:spPr bwMode="auto">
              <a:xfrm>
                <a:off x="3153014" y="855865"/>
                <a:ext cx="198744" cy="1530426"/>
              </a:xfrm>
              <a:prstGeom prst="rightBrace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9" name="Picture 8" descr="\documentclass{article}&#10;\pagestyle{empty}\input talkdefs\begin{document}&#10; &#10;$\cH$&#10;&#10;\end{document}&#10;" title="IguanaTex Bitmap Display">
                <a:extLst>
                  <a:ext uri="{FF2B5EF4-FFF2-40B4-BE49-F238E27FC236}">
                    <a16:creationId xmlns:a16="http://schemas.microsoft.com/office/drawing/2014/main" id="{00B33E6E-45B1-1156-953E-394436C9F8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473" y="1470345"/>
                <a:ext cx="254826" cy="239144"/>
              </a:xfrm>
              <a:prstGeom prst="rect">
                <a:avLst/>
              </a:prstGeom>
            </p:spPr>
          </p:pic>
        </p:grpSp>
      </p:grpSp>
      <p:sp>
        <p:nvSpPr>
          <p:cNvPr id="27" name="TextBox 26"/>
          <p:cNvSpPr txBox="1"/>
          <p:nvPr/>
        </p:nvSpPr>
        <p:spPr>
          <a:xfrm>
            <a:off x="7636273" y="702245"/>
            <a:ext cx="420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FC1024E0-67AB-016B-665B-BA5EC9F3A9D5}"/>
              </a:ext>
            </a:extLst>
          </p:cNvPr>
          <p:cNvGrpSpPr/>
          <p:nvPr/>
        </p:nvGrpSpPr>
        <p:grpSpPr>
          <a:xfrm>
            <a:off x="1384385" y="1047890"/>
            <a:ext cx="3541617" cy="400110"/>
            <a:chOff x="1384385" y="2853435"/>
            <a:chExt cx="3541617" cy="400110"/>
          </a:xfrm>
        </p:grpSpPr>
        <p:sp>
          <p:nvSpPr>
            <p:cNvPr id="51" name="TextBox 50"/>
            <p:cNvSpPr txBox="1"/>
            <p:nvPr/>
          </p:nvSpPr>
          <p:spPr bwMode="auto">
            <a:xfrm>
              <a:off x="1384385" y="2853435"/>
              <a:ext cx="3541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</a:rPr>
                <a:t>  </a:t>
              </a:r>
              <a:r>
                <a:rPr lang="en-US" sz="2000" dirty="0">
                  <a:solidFill>
                    <a:srgbClr val="003399"/>
                  </a:solidFill>
                </a:rPr>
                <a:t>Prior: </a:t>
              </a:r>
            </a:p>
          </p:txBody>
        </p:sp>
        <p:pic>
          <p:nvPicPr>
            <p:cNvPr id="1029" name="Picture 1028" descr="&#10;\documentclass{article}&#10;\pagestyle{empty}\input talkdefs\begin{document}&#10; &#10;$p(\y|\cD)$ &#10;&#10;\end{document}&#10;" title="IguanaTex Bitmap Display">
              <a:extLst>
                <a:ext uri="{FF2B5EF4-FFF2-40B4-BE49-F238E27FC236}">
                  <a16:creationId xmlns:a16="http://schemas.microsoft.com/office/drawing/2014/main" id="{B322AAF9-3582-22D9-66D6-4C5A69ABB4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832" y="2910985"/>
              <a:ext cx="853385" cy="29628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210817-8FCC-6B77-C050-55280EDC78AF}"/>
              </a:ext>
            </a:extLst>
          </p:cNvPr>
          <p:cNvGrpSpPr/>
          <p:nvPr/>
        </p:nvGrpSpPr>
        <p:grpSpPr>
          <a:xfrm>
            <a:off x="3123583" y="4718241"/>
            <a:ext cx="821026" cy="963953"/>
            <a:chOff x="3259645" y="4718241"/>
            <a:chExt cx="821026" cy="96395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16AE7A-FBB3-A3EF-30D1-3F16C780C3F2}"/>
                </a:ext>
              </a:extLst>
            </p:cNvPr>
            <p:cNvSpPr txBox="1"/>
            <p:nvPr/>
          </p:nvSpPr>
          <p:spPr bwMode="auto">
            <a:xfrm>
              <a:off x="3259645" y="5282084"/>
              <a:ext cx="806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 err="1">
                  <a:solidFill>
                    <a:srgbClr val="003399"/>
                  </a:solidFill>
                </a:rPr>
                <a:t>p.d.f.</a:t>
              </a:r>
              <a:endParaRPr lang="en-US" sz="2000" i="1" dirty="0">
                <a:solidFill>
                  <a:srgbClr val="003399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36772BE-0BBF-A8CC-D4CF-3E30481A317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56299" y="4718241"/>
              <a:ext cx="324372" cy="611806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4CD6D59-F209-B84D-5C1C-04D905113A1B}"/>
              </a:ext>
            </a:extLst>
          </p:cNvPr>
          <p:cNvGrpSpPr/>
          <p:nvPr/>
        </p:nvGrpSpPr>
        <p:grpSpPr>
          <a:xfrm>
            <a:off x="5963298" y="4718241"/>
            <a:ext cx="2641227" cy="948108"/>
            <a:chOff x="5762555" y="4718241"/>
            <a:chExt cx="2641227" cy="9481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E5B328-53F5-51DC-4B63-B3BE499F87BC}"/>
                </a:ext>
              </a:extLst>
            </p:cNvPr>
            <p:cNvSpPr txBox="1"/>
            <p:nvPr/>
          </p:nvSpPr>
          <p:spPr bwMode="auto">
            <a:xfrm>
              <a:off x="5762555" y="5266239"/>
              <a:ext cx="2641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rgbClr val="003399"/>
                  </a:solidFill>
                </a:rPr>
                <a:t>Implicit latent factors 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068DBA4-5CE9-E9ED-8EC0-E8D0F85150F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876300" y="4718241"/>
              <a:ext cx="76810" cy="611806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CC1D47C9-E8A7-6C59-0BFA-C500ED40A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95" y="-27450"/>
            <a:ext cx="7835900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en-GB" dirty="0">
                <a:effectLst/>
              </a:rPr>
              <a:t>Bayesian predictive synthesis (BPS): Supra-Bayesian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67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ORDWRAP" val="0"/>
  <p:tag name="DEFAULTWIDTH" val="566"/>
  <p:tag name="DEFAULTHEIGHT" val="4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77.4653"/>
  <p:tag name="OUTPUTTYPE" val="PNG"/>
  <p:tag name="IGUANATEXVERSION" val="159"/>
  <p:tag name="LATEXADDIN" val="&#10;\documentclass{article}&#10;\pagestyle{empty}\input talkdefs\begin{document}&#10; &#10;$ h_{j}(\y) $&#10;&#10;\end{document}&#10;"/>
  <p:tag name="IGUANATEXSIZE" val="20"/>
  <p:tag name="IGUANATEXCURSOR" val="86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22.6846"/>
  <p:tag name="OUTPUTTYPE" val="PNG"/>
  <p:tag name="IGUANATEXVERSION" val="159"/>
  <p:tag name="LATEXADDIN" val="\documentclass{article}&#10;\pagestyle{empty} \input talkdefs \begin{document}&#10;  &#10; $$ p(\y | \cH, \cD )$$&#10;&#10;&#10;\end{document}&#10;"/>
  <p:tag name="IGUANATEXSIZE" val="20"/>
  <p:tag name="IGUANATEXCURSOR" val="97"/>
  <p:tag name="TRANSPARENCY" val="True"/>
  <p:tag name="LATEXENGINEID" val="0"/>
  <p:tag name="TEMPFOLDER" val="C:\Users\profm\Documents\TALKS\IgaunaTexAlland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8.174"/>
  <p:tag name="OUTPUTTYPE" val="PNG"/>
  <p:tag name="IGUANATEXVERSION" val="159"/>
  <p:tag name="LATEXADDIN" val="&#10;\documentclass{article}&#10;\pagestyle{empty}\input talkdefs\begin{document}&#10; &#10;$\cH =   h_{1{:}J}(\cdot)$&#10;&#10;\end{document}&#10;"/>
  <p:tag name="IGUANATEXSIZE" val="20"/>
  <p:tag name="IGUANATEXCURSOR" val="88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89.051"/>
  <p:tag name="OUTPUTTYPE" val="PNG"/>
  <p:tag name="IGUANATEXVERSION" val="159"/>
  <p:tag name="LATEXADDIN" val="\documentclass{article}&#10;\pagestyle{empty} \input talkdefs \begin{document}&#10;  &#10; $ p(\y | \cH, \cD ) = \pi\left\{ \y,h_{1{:}J}(\y), \cD \right\}$&#10;&#10;&#10;\end{document}&#10;"/>
  <p:tag name="IGUANATEXSIZE" val="20"/>
  <p:tag name="IGUANATEXCURSOR" val="133"/>
  <p:tag name="TRANSPARENCY" val="True"/>
  <p:tag name="LATEXENGINEID" val="0"/>
  <p:tag name="TEMPFOLDER" val="C:\Users\profm\Documents\TALKS\IgaunaTexAlland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966.6292"/>
  <p:tag name="OUTPUTTYPE" val="PNG"/>
  <p:tag name="IGUANATEXVERSION" val="160"/>
  <p:tag name="LATEXADDIN" val="&#10;\documentclass{article}&#10;\pagestyle{empty}\input talkdefs\begin{document}&#10; &#10;&#10;$$h_j(\y) \equiv p_j(\y| \cM_j)$$&#10;&#10;\end{document}&#10;"/>
  <p:tag name="IGUANATEXSIZE" val="20"/>
  <p:tag name="IGUANATEXCURSOR" val="75"/>
  <p:tag name="TRANSPARENCY" val="Fals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87.4765"/>
  <p:tag name="LATEXADDIN" val="\documentclass{article}&#10;\pagestyle{empty} \input talkdefs \begin{document}&#10;  &#10;$\mathcal M_1$&#10;&#10;\end{document}&#10;"/>
  <p:tag name="IGUANATEXSIZE" val="20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90.4762"/>
  <p:tag name="OUTPUTTYPE" val="PNG"/>
  <p:tag name="IGUANATEXVERSION" val="160"/>
  <p:tag name="LATEXADDIN" val="\documentclass{article}&#10;\pagestyle{empty} \input talkdefs \begin{document}&#10;  &#10;$\mathcal M_2$&#10;&#10;\end{document}&#10;"/>
  <p:tag name="IGUANATEXSIZE" val="20"/>
  <p:tag name="IGUANATEXCURSOR" val="9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91.2261"/>
  <p:tag name="OUTPUTTYPE" val="PNG"/>
  <p:tag name="IGUANATEXVERSION" val="160"/>
  <p:tag name="LATEXADDIN" val="\documentclass{article}&#10;\pagestyle{empty} \input talkdefs \begin{document}&#10;  &#10;$\mathcal M_3$&#10;&#10;\end{document}&#10;"/>
  <p:tag name="IGUANATEXSIZE" val="20"/>
  <p:tag name="IGUANATEXCURSOR" val="9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206.9741"/>
  <p:tag name="OUTPUTTYPE" val="PNG"/>
  <p:tag name="IGUANATEXVERSION" val="160"/>
  <p:tag name="LATEXADDIN" val="\documentclass{article}&#10;\pagestyle{empty} \input talkdefs \begin{document}&#10;  &#10;$\mathcal M_J$&#10;&#10;\end{document}&#10;"/>
  <p:tag name="IGUANATEXSIZE" val="20"/>
  <p:tag name="IGUANATEXCURSOR" val="9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\usepackage{amsmath}&#10;&#10;\def\F{\hbox{\bf F}}\def\G{\hbox{\bf G}} \def\th{\mbox{\boldmath$\theta$}}&#10;&#10;\begin{document}&#10;&#10;$\mathcal{M}_j$&#10;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33"/>
  <p:tag name="PICTUREFILESIZE" val="2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60.7049"/>
  <p:tag name="OUTPUTTYPE" val="PNG"/>
  <p:tag name="IGUANATEXVERSION" val="160"/>
  <p:tag name="LATEXADDIN" val="\documentclass{article}&#10;\pagestyle{empty} \input talkdefs \begin{document}&#10;  &#10; $$ p(\y | \cD )$$&#10;&#10;&#10;\end{document}&#10;"/>
  <p:tag name="IGUANATEXSIZE" val="20"/>
  <p:tag name="IGUANATEXCURSOR" val="88"/>
  <p:tag name="TRANSPARENCY" val="True"/>
  <p:tag name="LATEXENGINEID" val="0"/>
  <p:tag name="TEMPFOLDER" val="C:\Users\profm\Documents\TALKS\IgaunaTexAlland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36.4454"/>
  <p:tag name="OUTPUTTYPE" val="PNG"/>
  <p:tag name="IGUANATEXVERSION" val="160"/>
  <p:tag name="LATEXADDIN" val="&#10;\documentclass{article}&#10;\pagestyle{empty}\input talkdefs\begin{document}&#10; &#10;&#10;$$ \rightarrow h_j(\y)$$&#10;&#10;\end{document}&#10;"/>
  <p:tag name="IGUANATEXSIZE" val="20"/>
  <p:tag name="IGUANATEXCURSOR" val="92"/>
  <p:tag name="TRANSPARENCY" val="Fals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60.7049"/>
  <p:tag name="OUTPUTTYPE" val="PNG"/>
  <p:tag name="IGUANATEXVERSION" val="160"/>
  <p:tag name="LATEXADDIN" val="&#10;\documentclass{article}&#10;\pagestyle{empty}\input talkdefs\begin{document}&#10; &#10;$p(\y|\cD)$ &#10;&#10;\end{document}&#10;"/>
  <p:tag name="IGUANATEXSIZE" val="20"/>
  <p:tag name="IGUANATEXCURSOR" val="77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97.48779"/>
  <p:tag name="OUTPUTTYPE" val="PNG"/>
  <p:tag name="IGUANATEXVERSION" val="160"/>
  <p:tag name="LATEXADDIN" val="\documentclass{article}&#10;\pagestyle{empty}\input talkdefs\begin{document}&#10; &#10;$\cH$&#10;&#10;\end{document}&#10;"/>
  <p:tag name="IGUANATEXSIZE" val="20"/>
  <p:tag name="IGUANATEXCURSOR" val="79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5.418"/>
  <p:tag name="ORIGINALWIDTH" val="293.9632"/>
  <p:tag name="OUTPUTTYPE" val="PNG"/>
  <p:tag name="IGUANATEXVERSION" val="160"/>
  <p:tag name="LATEXADDIN" val="&#10;\documentclass{article}&#10;\pagestyle{empty}\input talkdefs\begin{document}&#10;&#10;&#10;\begin{tabular}{l}&#10;$h_1(\y) $\\&#10;$h_2(\y)$\\&#10;\phantom{.}\ \ \ \ \vdots\\&#10;$h_J(\y)$\\&#10;\end{tabular} &#10;\end{document}&#10;"/>
  <p:tag name="IGUANATEXSIZE" val="20"/>
  <p:tag name="IGUANATEXCURSOR" val="190"/>
  <p:tag name="TRANSPARENCY" val="Fals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2476.19"/>
  <p:tag name="OUTPUTTYPE" val="PNG"/>
  <p:tag name="IGUANATEXVERSION" val="160"/>
  <p:tag name="LATEXADDIN" val="&#10;\documentclass{article}&#10;\pagestyle{empty}\input talkdefs\begin{document}&#10; &#10;$p(\y|\cH,\cD) = \int \alpha(\y|\x_{1{:}J},\cD) \ \prod_{j=1{:}J} h_j(\x_j)d\x_j$ &#10;&#10;\end{document}&#10;"/>
  <p:tag name="IGUANATEXSIZE" val="20"/>
  <p:tag name="IGUANATEXCURSOR" val="12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2476.19"/>
  <p:tag name="OUTPUTTYPE" val="PNG"/>
  <p:tag name="IGUANATEXVERSION" val="160"/>
  <p:tag name="LATEXADDIN" val="&#10;\documentclass{article}&#10;\pagestyle{empty}\input talkdefs\begin{document}&#10; &#10;$p(\y|\cH,\cD) = \int \alpha(\y|\x_{1{:}J},\cD) \ \prod_{j=1{:}J} h_j(\x_j)d\x_j$ &#10;&#10;\end{document}&#10;"/>
  <p:tag name="IGUANATEXSIZE" val="20"/>
  <p:tag name="IGUANATEXCURSOR" val="12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48859"/>
  <p:tag name="ORIGINALWIDTH" val="291.7135"/>
  <p:tag name="LATEXADDIN" val="\documentclass{article}&#10;\pagestyle{empty} \input talkdefs \begin{document}&#10;  &#10;$$\y_t \ = \ $$&#10;&#10;\end{document}&#10;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3165.354"/>
  <p:tag name="OUTPUTTYPE" val="PNG"/>
  <p:tag name="IGUANATEXVERSION" val="160"/>
  <p:tag name="LATEXADDIN" val="\documentclass{article}&#10;\pagestyle{empty} \input talkdefs \begin{document}&#10;  &#10; $ p(\y_t | \cH_t, \cD_{t-1} ) = &#10;\int \alpha_t(\y_t|\x_{t,1{:}J}, \cD_{t-1})&#10;\ \prod_{j=1{:}J} h_{tj}(\x_{tj}) d\x_{tj}$&#10;&#10;&#10;\end{document}&#10;"/>
  <p:tag name="IGUANATEXSIZE" val="20"/>
  <p:tag name="IGUANATEXCURSOR" val="178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530.559"/>
  <p:tag name="OUTPUTTYPE" val="PNG"/>
  <p:tag name="IGUANATEXVERSION" val="160"/>
  <p:tag name="LATEXADDIN" val="&#10;\documentclass{article}&#10;\pagestyle{empty}\input talkdefs\begin{document}&#10; &#10;$p(\y|\cH,\cD) = \sum_{j=0{:}J} \pi_j h_j(\y) $&#10;&#10;\end{document}&#10;"/>
  <p:tag name="IGUANATEXSIZE" val="20"/>
  <p:tag name="IGUANATEXCURSOR" val="11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2476.19"/>
  <p:tag name="OUTPUTTYPE" val="PNG"/>
  <p:tag name="IGUANATEXVERSION" val="160"/>
  <p:tag name="LATEXADDIN" val="&#10;\documentclass{article}&#10;\pagestyle{empty}\input talkdefs\begin{document}&#10; &#10;$p(\y|\cH,\cD) = \int \alpha(\y|\x_{1{:}J},\cD) \ \prod_{j=1{:}J} h_j(\x_j)d\x_j$ &#10;&#10;\end{document}&#10;"/>
  <p:tag name="IGUANATEXSIZE" val="20"/>
  <p:tag name="IGUANATEXCURSOR" val="12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3.73827"/>
  <p:tag name="OUTPUTTYPE" val="PNG"/>
  <p:tag name="IGUANATEXVERSION" val="159"/>
  <p:tag name="LATEXADDIN" val="&#10;\documentclass{article}&#10;\pagestyle{empty}\input talkdefs\begin{document}&#10; &#10;$ \cD $&#10;&#10;\end{document}&#10;"/>
  <p:tag name="IGUANATEXSIZE" val="20"/>
  <p:tag name="IGUANATEXCURSOR" val="8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258.343"/>
  <p:tag name="OUTPUTTYPE" val="PNG"/>
  <p:tag name="IGUANATEXVERSION" val="160"/>
  <p:tag name="LATEXADDIN" val="\documentclass{article}&#10;\pagestyle{empty} \input talkdefs \begin{document}&#10;  &#10; $ \pi_{tj} \ \propto \ \pi_{t-1,j}\exp( \tau s_{tj} ) $ &#10; &#10;&#10;&#10;\end{document}&#10;"/>
  <p:tag name="IGUANATEXSIZE" val="20"/>
  <p:tag name="IGUANATEXCURSOR" val="113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43.6821"/>
  <p:tag name="OUTPUTTYPE" val="PNG"/>
  <p:tag name="IGUANATEXVERSION" val="160"/>
  <p:tag name="LATEXADDIN" val="\documentclass{article}&#10;\pagestyle{empty} \input talkdefs \begin{document}&#10;  &#10; $   \exp( \btau'\s_{tj} ) $ &#10; &#10;&#10;&#10;\end{document}&#10;"/>
  <p:tag name="IGUANATEXSIZE" val="20"/>
  <p:tag name="IGUANATEXCURSOR" val="10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9"/>
  <p:tag name="LAY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2"/>
  <p:tag name="LAY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8"/>
  <p:tag name="LAY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3"/>
  <p:tag name="LAY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0"/>
  <p:tag name="LAY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7"/>
  <p:tag name="LAY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21.9723"/>
  <p:tag name="OUTPUTTYPE" val="PNG"/>
  <p:tag name="IGUANATEXVERSION" val="160"/>
  <p:tag name="LATEXADDIN" val="\documentclass{article}&#10;\pagestyle{empty} \input talkdefs \begin{document}&#10;  &#10;$\mathcal M_{tj}$&#10;&#10;\end{document}&#10;"/>
  <p:tag name="IGUANATEXSIZE" val="20"/>
  <p:tag name="IGUANATEXCURSOR" val="93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227.9715"/>
  <p:tag name="OUTPUTTYPE" val="PNG"/>
  <p:tag name="IGUANATEXVERSION" val="160"/>
  <p:tag name="LATEXADDIN" val="\documentclass{article}&#10;\pagestyle{empty} \input talkdefs \begin{document}&#10;  &#10;$\mathcal M_{t2}$&#10;&#10;\end{document}&#10;"/>
  <p:tag name="IGUANATEXSIZE" val="20"/>
  <p:tag name="IGUANATEXCURSOR" val="9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68.24149"/>
  <p:tag name="OUTPUTTYPE" val="PNG"/>
  <p:tag name="IGUANATEXVERSION" val="159"/>
  <p:tag name="LATEXADDIN" val="&#10;\documentclass{article}&#10;\pagestyle{empty}\input talkdefs\begin{document}&#10; &#10;$ \y $&#10;&#10;\end{document}&#10;"/>
  <p:tag name="IGUANATEXSIZE" val="20"/>
  <p:tag name="IGUANATEXCURSOR" val="8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224.9719"/>
  <p:tag name="OUTPUTTYPE" val="PNG"/>
  <p:tag name="IGUANATEXVERSION" val="160"/>
  <p:tag name="LATEXADDIN" val="\documentclass{article}&#10;\pagestyle{empty} \input talkdefs \begin{document}&#10;  &#10;$\mathcal M_{t1}$&#10;&#10;\end{document}&#10;"/>
  <p:tag name="IGUANATEXSIZE" val="20"/>
  <p:tag name="IGUANATEXCURSOR" val="9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52.4559"/>
  <p:tag name="OUTPUTTYPE" val="PNG"/>
  <p:tag name="IGUANATEXVERSION" val="160"/>
  <p:tag name="LATEXADDIN" val="\documentclass{article}&#10;\pagestyle{empty} \input talkdefs \begin{document}&#10;  &#10;$$ {\mathcal M}_{t,1{:}J} $$&#10;&#10;&#10;\end{document}&#10;"/>
  <p:tag name="IGUANATEXSIZE" val="20"/>
  <p:tag name="IGUANATEXCURSOR" val="97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903.262"/>
  <p:tag name="OUTPUTTYPE" val="PNG"/>
  <p:tag name="IGUANATEXVERSION" val="160"/>
  <p:tag name="LATEXADDIN" val="\documentclass{article}&#10;\pagestyle{empty} \input talkdefs \begin{document}&#10;  &#10; $ p(\y_t | \cH_t, \cD_{t-1} ) = &#10;\sum_{j=0{:}J} \pi_{tj} h_{tj}(\y_t) $ &#10; &#10;&#10;&#10;\end{document}&#10;"/>
  <p:tag name="IGUANATEXSIZE" val="20"/>
  <p:tag name="IGUANATEXCURSOR" val="15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530.559"/>
  <p:tag name="OUTPUTTYPE" val="PNG"/>
  <p:tag name="IGUANATEXVERSION" val="160"/>
  <p:tag name="LATEXADDIN" val="&#10;\documentclass{article}&#10;\pagestyle{empty}\input talkdefs\begin{document}&#10; &#10;$p(\y|\cH,\cD) = \sum_{j=0{:}J} \pi_j h_j(\y) $&#10;&#10;\end{document}&#10;"/>
  <p:tag name="IGUANATEXSIZE" val="20"/>
  <p:tag name="IGUANATEXCURSOR" val="11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834.271"/>
  <p:tag name="OUTPUTTYPE" val="PNG"/>
  <p:tag name="IGUANATEXVERSION" val="160"/>
  <p:tag name="LATEXADDIN" val="&#10;\documentclass{article}&#10;\pagestyle{empty}\input talkdefs\begin{document}&#10; &#10;$p(\y|\cH,\cD) \propto \sum_{j=0{:}J} \pi_j \alpha_j(\y) h_j(\y) $&#10;&#10;\end{document}&#10;"/>
  <p:tag name="IGUANATEXSIZE" val="20"/>
  <p:tag name="IGUANATEXCURSOR" val="13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2476.19"/>
  <p:tag name="OUTPUTTYPE" val="PNG"/>
  <p:tag name="IGUANATEXVERSION" val="160"/>
  <p:tag name="LATEXADDIN" val="&#10;\documentclass{article}&#10;\pagestyle{empty}\input talkdefs\begin{document}&#10; &#10;$p(\y|\cH,\cD) = \int \alpha(\y|\x_{1{:}J},\cD) \ \prod_{j=1{:}J} h_j(\x_j)d\x_j$ &#10;&#10;\end{document}&#10;"/>
  <p:tag name="IGUANATEXSIZE" val="20"/>
  <p:tag name="IGUANATEXCURSOR" val="12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834.271"/>
  <p:tag name="OUTPUTTYPE" val="PNG"/>
  <p:tag name="IGUANATEXVERSION" val="160"/>
  <p:tag name="LATEXADDIN" val="&#10;\documentclass{article}&#10;\pagestyle{empty}\input talkdefs\begin{document}&#10; &#10;$p(\y|\cH,\cD) \propto \sum_{j=0{:}J} \pi_j \alpha_j(\y) h_j(\y) $&#10;&#10;\end{document}&#10;"/>
  <p:tag name="IGUANATEXSIZE" val="20"/>
  <p:tag name="IGUANATEXCURSOR" val="13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0.49118"/>
  <p:tag name="OUTPUTTYPE" val="PNG"/>
  <p:tag name="IGUANATEXVERSION" val="160"/>
  <p:tag name="LATEXADDIN" val="\documentclass{article}&#10;\pagestyle{empty} \input talkdefs \begin{document}&#10;  &#10;\blue $\d$&#10;&#10;\end{document}&#10;"/>
  <p:tag name="IGUANATEXSIZE" val="20"/>
  <p:tag name="IGUANATEXCURSOR" val="87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68.24149"/>
  <p:tag name="OUTPUTTYPE" val="PNG"/>
  <p:tag name="IGUANATEXVERSION" val="160"/>
  <p:tag name="LATEXADDIN" val="\documentclass{article}&#10;\pagestyle{empty} \input talkdefs \begin{document}&#10;  &#10;\blue $\y$&#10;&#10;\end{document}&#10;"/>
  <p:tag name="IGUANATEXSIZE" val="20"/>
  <p:tag name="IGUANATEXCURSOR" val="8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531.309"/>
  <p:tag name="OUTPUTTYPE" val="PNG"/>
  <p:tag name="IGUANATEXVERSION" val="160"/>
  <p:tag name="LATEXADDIN" val="\documentclass{article}&#10;\pagestyle{empty} \input talkdefs \begin{document}&#10;  &#10;$\mathcal M_j:\quad h_j(\y) \ \longrightarrow \ h_j(\y|\d)$&#10;&#10;\end{document}&#10;"/>
  <p:tag name="IGUANATEXSIZE" val="20"/>
  <p:tag name="IGUANATEXCURSOR" val="133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"/>
  <p:tag name="LAYER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17.7353"/>
  <p:tag name="OUTPUTTYPE" val="PNG"/>
  <p:tag name="IGUANATEXVERSION" val="160"/>
  <p:tag name="LATEXADDIN" val="\documentclass{article}&#10;\pagestyle{empty} \input talkdefs \begin{document}&#10;  &#10;$\d_j$&#10;&#10;\end{document}&#10;"/>
  <p:tag name="IGUANATEXSIZE" val="20"/>
  <p:tag name="IGUANATEXCURSOR" val="8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20.6974"/>
  <p:tag name="OUTPUTTYPE" val="PNG"/>
  <p:tag name="IGUANATEXVERSION" val="160"/>
  <p:tag name="LATEXADDIN" val="\documentclass{article}&#10;\pagestyle{empty} \input talkdefs \begin{document}&#10;  &#10;$u_j(\y,\d)$&#10;&#10;\end{document}&#10;"/>
  <p:tag name="IGUANATEXSIZE" val="20"/>
  <p:tag name="IGUANATEXCURSOR" val="88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23.3971"/>
  <p:tag name="OUTPUTTYPE" val="PNG"/>
  <p:tag name="IGUANATEXVERSION" val="160"/>
  <p:tag name="LATEXADDIN" val="\documentclass{article}&#10;\pagestyle{empty} \input talkdefs \begin{document}&#10;  &#10;$\mathcal M_{j}:\quad h_{tj}(\y_t) $&#10;&#10;\end{document}&#10;"/>
  <p:tag name="IGUANATEXSIZE" val="20"/>
  <p:tag name="IGUANATEXCURSOR" val="9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593.1758"/>
  <p:tag name="OUTPUTTYPE" val="PNG"/>
  <p:tag name="IGUANATEXVERSION" val="160"/>
  <p:tag name="LATEXADDIN" val="\documentclass{article}&#10;\pagestyle{empty} \input talkdefs \begin{document}&#10;  &#10;$r_{tj} = \d_{tj}'\y_t$&#10;&#10;\end{document}&#10;"/>
  <p:tag name="IGUANATEXSIZE" val="20"/>
  <p:tag name="IGUANATEXCURSOR" val="9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55.2306"/>
  <p:tag name="OUTPUTTYPE" val="PNG"/>
  <p:tag name="IGUANATEXVERSION" val="160"/>
  <p:tag name="LATEXADDIN" val="\documentclass{article}&#10;\pagestyle{empty} \input talkdefs \begin{document}&#10;  &#10;$\d_{tj}$&#10;&#10;\end{document}&#10;"/>
  <p:tag name="IGUANATEXSIZE" val="20"/>
  <p:tag name="IGUANATEXCURSOR" val="8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3"/>
  <p:tag name="LAYER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232.4709"/>
  <p:tag name="OUTPUTTYPE" val="PNG"/>
  <p:tag name="IGUANATEXVERSION" val="160"/>
  <p:tag name="LATEXADDIN" val="\documentclass{article}&#10;\pagestyle{empty} \input talkdefs \begin{document}&#10;  &#10;$\d_t'\y_t$&#10;&#10;\end{document}&#10;"/>
  <p:tag name="IGUANATEXSIZE" val="20"/>
  <p:tag name="IGUANATEXCURSOR" val="8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13.2358"/>
  <p:tag name="OUTPUTTYPE" val="PNG"/>
  <p:tag name="IGUANATEXVERSION" val="160"/>
  <p:tag name="LATEXADDIN" val="\documentclass{article}&#10;\pagestyle{empty} \input talkdefs \begin{document}&#10;  &#10;$\d_t$&#10;&#10;\end{document}&#10;"/>
  <p:tag name="IGUANATEXSIZE" val="20"/>
  <p:tag name="IGUANATEXCURSOR" val="8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45.9318"/>
  <p:tag name="OUTPUTTYPE" val="PNG"/>
  <p:tag name="IGUANATEXVERSION" val="160"/>
  <p:tag name="LATEXADDIN" val="\documentclass{article}&#10;\pagestyle{empty} \input talkdefs \begin{document}&#10;  &#10;$u_{tj}(\y_t,\d_t)$&#10;&#10;\end{document}&#10;"/>
  <p:tag name="IGUANATEXSIZE" val="20"/>
  <p:tag name="IGUANATEXCURSOR" val="93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2518.935"/>
  <p:tag name="OUTPUTTYPE" val="PNG"/>
  <p:tag name="IGUANATEXVERSION" val="160"/>
  <p:tag name="LATEXADDIN" val="&#10;\documentclass{article}&#10;\pagestyle{empty}\input talkdefs\begin{document}&#10; &#10;$p(\y_t|\cH_t,\cD_{t-1}) \propto \sum_{j=0{:}J} \pi_{tj} \alpha_{tj}(\y_t,\d_{tj} ) h_{tj}(\y_t)$ &#10;&#10;\end{document}&#10;"/>
  <p:tag name="IGUANATEXSIZE" val="20"/>
  <p:tag name="IGUANATEXCURSOR" val="15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84.4769"/>
  <p:tag name="LATEXADDIN" val="\documentclass{article}&#10;\pagestyle{empty} \input talkdefs \begin{document}&#10;  &#10;$\mathcal M_j$&#10;&#10;\end{document}&#10;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834.271"/>
  <p:tag name="OUTPUTTYPE" val="PNG"/>
  <p:tag name="IGUANATEXVERSION" val="160"/>
  <p:tag name="LATEXADDIN" val="&#10;\documentclass{article}&#10;\pagestyle{empty}\input talkdefs\begin{document}&#10; &#10;$p(\y|\cH,\cD) \propto \sum_{j=0{:}J} \pi_j \alpha_j(\y) h_j(\y) $&#10;&#10;\end{document}&#10;"/>
  <p:tag name="IGUANATEXSIZE" val="20"/>
  <p:tag name="IGUANATEXCURSOR" val="13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2289.464"/>
  <p:tag name="OUTPUTTYPE" val="PNG"/>
  <p:tag name="IGUANATEXVERSION" val="160"/>
  <p:tag name="LATEXADDIN" val="&#10;\documentclass{article}&#10;\pagestyle{empty}\input talkdefs\begin{document}&#10; &#10;$p(\y_t|\cH_t,\cD_{t-1}) \propto \sum_{j=0{:}J} \pi_{tj} \alpha_{tj}(\y_t ) h_{tj}(\y_t)$ &#10;&#10;\end{document}&#10;"/>
  <p:tag name="IGUANATEXSIZE" val="20"/>
  <p:tag name="IGUANATEXCURSOR" val="149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779.528"/>
  <p:tag name="OUTPUTTYPE" val="PNG"/>
  <p:tag name="IGUANATEXVERSION" val="160"/>
  <p:tag name="LATEXADDIN" val="\documentclass{article}&#10;\pagestyle{empty} \input talkdefs \begin{document}&#10;  &#10; $  \alpha_{tj}(\y_t,\d_{tj}) =  \exp( \btau_t'\s_{tj}(\y_t,\d_{tj}) ) $ &#10; &#10;&#10;&#10;\end{document}&#10;"/>
  <p:tag name="IGUANATEXSIZE" val="20"/>
  <p:tag name="IGUANATEXCURSOR" val="10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790.776"/>
  <p:tag name="OUTPUTTYPE" val="PNG"/>
  <p:tag name="IGUANATEXVERSION" val="160"/>
  <p:tag name="LATEXADDIN" val="\documentclass{article}&#10;\pagestyle{empty} \input talkdefs \begin{document}&#10;  &#10; $ \pi_{tj} \ \propto \ \pi_{t-1,j} \alpha_{t-1,j}(\y_{t-1},\d_{t-1,j} ) $ &#10; &#10;&#10;&#10;\end{document}&#10;"/>
  <p:tag name="IGUANATEXSIZE" val="20"/>
  <p:tag name="IGUANATEXCURSOR" val="14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110.986"/>
  <p:tag name="OUTPUTTYPE" val="PNG"/>
  <p:tag name="IGUANATEXVERSION" val="160"/>
  <p:tag name="LATEXADDIN" val="&#10;\documentclass{article}&#10;\pagestyle{empty}\input talkdefs\begin{document}&#10; &#10;$p(\y|\cH,\cD) \propto \sum_{j=0{:}J} \pi_{j} \ \textrm{e}^{\small \btau'\s_j(\y,\d_{j}) }  \ h_{j}(\y)$ &#10;&#10;\end{document}&#10;"/>
  <p:tag name="IGUANATEXSIZE" val="20"/>
  <p:tag name="IGUANATEXCURSOR" val="159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3"/>
  <p:tag name="LAY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959.505"/>
  <p:tag name="OUTPUTTYPE" val="PNG"/>
  <p:tag name="IGUANATEXVERSION" val="160"/>
  <p:tag name="LATEXADDIN" val="&#10;\documentclass{article}&#10;\pagestyle{empty}\input talkdefs\begin{document}&#10; &#10;$p(\y,\cM_j|\cH,\cD) \propto \pi_j \ \textrm{e}^{\small \btau'\s_j(\y,\d_{j}) }  \ h_{j}(\y)$ &#10;&#10;\end{document}&#10;"/>
  <p:tag name="IGUANATEXSIZE" val="20"/>
  <p:tag name="IGUANATEXCURSOR" val="148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31.6835"/>
  <p:tag name="OUTPUTTYPE" val="PNG"/>
  <p:tag name="IGUANATEXVERSION" val="160"/>
  <p:tag name="LATEXADDIN" val="&#10;\documentclass{article}&#10;\pagestyle{empty}\input talkdefs\begin{document}&#10;&#10;\blue &#10;$  \propto \pi_j    h_{j}(\y)$ &#10;&#10;\end{document}&#10;"/>
  <p:tag name="IGUANATEXSIZE" val="20"/>
  <p:tag name="IGUANATEXCURSOR" val="10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23.2096"/>
  <p:tag name="OUTPUTTYPE" val="PNG"/>
  <p:tag name="IGUANATEXVERSION" val="160"/>
  <p:tag name="LATEXADDIN" val="\documentclass{article}&#10;\pagestyle{empty} \input talkdefs \begin{document}&#10;  &#10; \blue $ \btau = \zero$  &#10; &#10;&#10;&#10;\end{document}&#10;"/>
  <p:tag name="IGUANATEXSIZE" val="20"/>
  <p:tag name="IGUANATEXCURSOR" val="10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OUTPUTTYPE" val="PNG"/>
  <p:tag name="IGUANATEXVERSION" val="160"/>
  <p:tag name="LATEXADDIN" val="\documentclass{article}&#10;\pagestyle{empty} \input talkdefs \begin{document}&#10;  &#10; \blue $ \btau $  &#10; &#10;&#10;&#10;\end{document}&#10;"/>
  <p:tag name="IGUANATEXSIZE" val="20"/>
  <p:tag name="IGUANATEXCURSOR" val="96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90.4762"/>
  <p:tag name="LATEXADDIN" val="\documentclass{article}&#10;\pagestyle{empty} \input talkdefs \begin{document}&#10;  &#10;$\mathcal M_2$&#10;&#10;\end{document}&#10;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61.867"/>
  <p:tag name="OUTPUTTYPE" val="PNG"/>
  <p:tag name="IGUANATEXVERSION" val="160"/>
  <p:tag name="LATEXADDIN" val="&#10;\documentclass{article}&#10;\pagestyle{empty}\input talkdefs\begin{document}&#10; &#10;\blue $\s_{\small\btau} = E[\s_j(\y,\d_{j})|\btau] $&#10;&#10;&#10;\end{document}&#10;"/>
  <p:tag name="IGUANATEXSIZE" val="20"/>
  <p:tag name="IGUANATEXCURSOR" val="11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14.586"/>
  <p:tag name="OUTPUTTYPE" val="PNG"/>
  <p:tag name="IGUANATEXVERSION" val="160"/>
  <p:tag name="LATEXADDIN" val="&#10;\documentclass{article}&#10;\pagestyle{empty}\input talkdefs\begin{document}&#10; &#10;\blue $\s_{\small\zero} = E[\s_j(\y,\d_{j})|\btau=\zero]$&#10;&#10;&#10;\end{document}&#10;"/>
  <p:tag name="IGUANATEXSIZE" val="20"/>
  <p:tag name="IGUANATEXCURSOR" val="11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.48819"/>
  <p:tag name="ORIGINALWIDTH" val="299.9625"/>
  <p:tag name="OUTPUTTYPE" val="PNG"/>
  <p:tag name="IGUANATEXVERSION" val="160"/>
  <p:tag name="LATEXADDIN" val="\documentclass{article}&#10;\pagestyle{empty}\input talkdefs \begin{document}&#10;&#10;\blue&#10;$\bepsilon&gt;\zero$&#10;&#10;\end{document}"/>
  <p:tag name="IGUANATEXSIZE" val="20"/>
  <p:tag name="IGUANATEXCURSOR" val="8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121.4848"/>
  <p:tag name="OUTPUTTYPE" val="PNG"/>
  <p:tag name="IGUANATEXVERSION" val="160"/>
  <p:tag name="LATEXADDIN" val="\documentclass{article}&#10;\pagestyle{empty} \input talkdefs \begin{document}&#10;  &#10; \blue $ \btau^* $  &#10; &#10;&#10;&#10;\end{document}&#10;"/>
  <p:tag name="IGUANATEXSIZE" val="20"/>
  <p:tag name="IGUANATEXCURSOR" val="94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903.637"/>
  <p:tag name="OUTPUTTYPE" val="PNG"/>
  <p:tag name="IGUANATEXVERSION" val="160"/>
  <p:tag name="LATEXADDIN" val="&#10;\documentclass{article}&#10;\pagestyle{empty}\input talkdefs\begin{document}&#10; &#10;\blue $\btau: \ \s_{\small\btau} \ge \s_{\small\zero}+\bepsilon$&#10;&#10;&#10;\end{document}&#10;"/>
  <p:tag name="IGUANATEXSIZE" val="20"/>
  <p:tag name="IGUANATEXCURSOR" val="113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245.9692"/>
  <p:tag name="OUTPUTTYPE" val="PNG"/>
  <p:tag name="IGUANATEXVERSION" val="160"/>
  <p:tag name="LATEXADDIN" val="&#10;\documentclass{article}&#10;\pagestyle{empty}\input talkdefs\begin{document}&#10; &#10;$\btau^* \ : \  $&#10;&#10;&#10;\end{document}&#10;"/>
  <p:tag name="IGUANATEXSIZE" val="20"/>
  <p:tag name="IGUANATEXCURSOR" val="91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OUTPUTTYPE" val="PNG"/>
  <p:tag name="IGUANATEXVERSION" val="160"/>
  <p:tag name="LATEXADDIN" val="&#10;\documentclass{article}&#10;\pagestyle{empty}\input talkdefs\begin{document}&#10; &#10;\blue $\btau $&#10;&#10;&#10;\end{document}&#10;"/>
  <p:tag name="IGUANATEXSIZE" val="20"/>
  <p:tag name="IGUANATEXCURSOR" val="88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73.49078"/>
  <p:tag name="OUTPUTTYPE" val="PNG"/>
  <p:tag name="IGUANATEXVERSION" val="160"/>
  <p:tag name="LATEXADDIN" val="\documentclass{article}&#10;\pagestyle{empty} \input talkdefs \begin{document}&#10;  &#10; \blue $ \zero $  &#10; &#10;&#10;&#10;\end{document}&#10;"/>
  <p:tag name="IGUANATEXSIZE" val="20"/>
  <p:tag name="IGUANATEXCURSOR" val="9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611.9235"/>
  <p:tag name="OUTPUTTYPE" val="PNG"/>
  <p:tag name="IGUANATEXVERSION" val="160"/>
  <p:tag name="LATEXADDIN" val="&#10;\documentclass{article}&#10;\pagestyle{empty}\input talkdefs\begin{document}&#10; &#10;\blue $\btau : \s_{\small\btau} \ge \s_{\small\zero}  $&#10;&#10;&#10;\end{document}&#10;"/>
  <p:tag name="IGUANATEXSIZE" val="20"/>
  <p:tag name="IGUANATEXCURSOR" val="13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02.287"/>
  <p:tag name="OUTPUTTYPE" val="PNG"/>
  <p:tag name="IGUANATEXVERSION" val="160"/>
  <p:tag name="LATEXADDIN" val="\documentclass{article}&#10;\pagestyle{empty} \input talkdefs \begin{document}&#10;  &#10; $ \s_{tj}(\y_t,\d_{tj}) = \begmat r_{tj}-m &#10; \\ -(r_{tj}-m)^2/2 \endmat  $ &#10;&#10;&#10;\end{document}&#10;"/>
  <p:tag name="IGUANATEXSIZE" val="20"/>
  <p:tag name="IGUANATEXCURSOR" val="101"/>
  <p:tag name="TRANSPARENCY" val="True"/>
  <p:tag name="LATEXENGINEID" val="0"/>
  <p:tag name="TEMPFOLDER" val="C:\Users\profm\Documents\TALKS\IgaunaTexAllandTemp\"/>
  <p:tag name="LATEXFORMHEIGHT" val="312.75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87.4765"/>
  <p:tag name="LATEXADDIN" val="\documentclass{article}&#10;\pagestyle{empty} \input talkdefs \begin{document}&#10;  &#10;$\mathcal M_1$&#10;&#10;\end{document}&#10;"/>
  <p:tag name="IGUANATEXSIZE" val="20"/>
  <p:tag name="IGUANATEXCURSOR" val="92"/>
  <p:tag name="TRANSPARENCY" val="True"/>
  <p:tag name="FILENAME" val=""/>
  <p:tag name="INPUTTYPE" val="0"/>
  <p:tag name="LATEXENGINEID" val="0"/>
  <p:tag name="TEMPFOLDER" val="c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593.1758"/>
  <p:tag name="OUTPUTTYPE" val="PNG"/>
  <p:tag name="IGUANATEXVERSION" val="160"/>
  <p:tag name="LATEXADDIN" val="\documentclass{article}&#10;\pagestyle{empty} \input talkdefs \begin{document}&#10;  &#10;&#10;$r_{tj}=\d_{tj}'\y_t$&#10;&#10;&#10;\end{document}&#10;"/>
  <p:tag name="IGUANATEXSIZE" val="20"/>
  <p:tag name="IGUANATEXCURSOR" val="89"/>
  <p:tag name="TRANSPARENCY" val="True"/>
  <p:tag name="LATEXENGINEID" val="0"/>
  <p:tag name="TEMPFOLDER" val="C:\Users\profm\Documents\TALKS\IgaunaTexAllandTemp\"/>
  <p:tag name="LATEXFORMHEIGHT" val="312.75"/>
  <p:tag name="LATEXFORMWIDTH" val="38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197.6"/>
  <p:tag name="OUTPUTTYPE" val="PNG"/>
  <p:tag name="IGUANATEXVERSION" val="160"/>
  <p:tag name="LATEXADDIN" val="&#10;\documentclass{article}&#10;\pagestyle{empty}\input talkdefs\begin{document}&#10; &#10;$U(\y_t,\cM_j|\d,\cH_t,\cD_{t-1})$ &#10;&#10;\end{document}&#10;"/>
  <p:tag name="IGUANATEXSIZE" val="20"/>
  <p:tag name="IGUANATEXCURSOR" val="92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34.121"/>
  <p:tag name="OUTPUTTYPE" val="PNG"/>
  <p:tag name="IGUANATEXVERSION" val="160"/>
  <p:tag name="LATEXADDIN" val="&#10;\documentclass{article}&#10;\pagestyle{empty}\input talkdefs\begin{document}&#10; &#10;$p(\y_t,\cM_j|\cH_t,\cD_{t-1})$ &#10;&#10;\end{document}&#10;"/>
  <p:tag name="IGUANATEXSIZE" val="20"/>
  <p:tag name="IGUANATEXCURSOR" val="90"/>
  <p:tag name="TRANSPARENCY" val="True"/>
  <p:tag name="LATEXENGINEID" val="0"/>
  <p:tag name="TEMPFOLDER" val="C:\Users\profm\Documents\TALKS\IgaunaTexAlland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865"/>
  <p:tag name="ORIGINALWIDTH" val="284.9644"/>
  <p:tag name="LATEXADDIN" val="\documentclass{article}&#10;\pagestyle{empty} \input talkdefs \begin{document}&#10;  &#10;$$ {\mathcal M}_{1{:}J} $$&#10;&#10;&#10;\end{document}&#10;"/>
  <p:tag name="IGUANATEXSIZE" val="20"/>
  <p:tag name="IGUANATEXCURSOR" val="93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1_Pwrpoint">
  <a:themeElements>
    <a:clrScheme name="">
      <a:dk1>
        <a:srgbClr val="000000"/>
      </a:dk1>
      <a:lt1>
        <a:srgbClr val="000000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AAAAAA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1_Pw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wrpoin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wrpoin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wrpoin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wrpoin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wrpoin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wrpoin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wrpoin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100307932</TotalTime>
  <Pages>29</Pages>
  <Words>1511</Words>
  <Application>Microsoft Office PowerPoint</Application>
  <PresentationFormat>On-screen Show (4:3)</PresentationFormat>
  <Paragraphs>327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Times New Roman</vt:lpstr>
      <vt:lpstr>Tahoma</vt:lpstr>
      <vt:lpstr>Arial</vt:lpstr>
      <vt:lpstr>Courier New</vt:lpstr>
      <vt:lpstr>Calibri</vt:lpstr>
      <vt:lpstr>1_Pwrpoint</vt:lpstr>
      <vt:lpstr>Custom Design</vt:lpstr>
      <vt:lpstr>PowerPoint Presentation</vt:lpstr>
      <vt:lpstr>PowerPoint Presentation</vt:lpstr>
      <vt:lpstr>The Yin &amp; Yang of subjective Bayesian analysis</vt:lpstr>
      <vt:lpstr>Two subjective belief &amp; decision analysts 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  BPS and goal-oriented forecasting: An example setting</vt:lpstr>
      <vt:lpstr>  BPS goal-oriented mixtures: Examples in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Bayesian with decision goals</vt:lpstr>
      <vt:lpstr>And another Bayesian with decision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Mike's Slides</dc:title>
  <dc:creator>Mike W</dc:creator>
  <cp:lastModifiedBy>Mike West</cp:lastModifiedBy>
  <cp:revision>2603</cp:revision>
  <cp:lastPrinted>2022-06-18T13:17:41Z</cp:lastPrinted>
  <dcterms:created xsi:type="dcterms:W3CDTF">1996-02-01T23:23:36Z</dcterms:created>
  <dcterms:modified xsi:type="dcterms:W3CDTF">2022-06-27T11:46:58Z</dcterms:modified>
</cp:coreProperties>
</file>